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</p:sldMasterIdLst>
  <p:notesMasterIdLst>
    <p:notesMasterId r:id="rId17"/>
  </p:notesMasterIdLst>
  <p:sldIdLst>
    <p:sldId id="256" r:id="rId2"/>
    <p:sldId id="273" r:id="rId3"/>
    <p:sldId id="272" r:id="rId4"/>
    <p:sldId id="275" r:id="rId5"/>
    <p:sldId id="260" r:id="rId6"/>
    <p:sldId id="263" r:id="rId7"/>
    <p:sldId id="276" r:id="rId8"/>
    <p:sldId id="277" r:id="rId9"/>
    <p:sldId id="278" r:id="rId10"/>
    <p:sldId id="264" r:id="rId11"/>
    <p:sldId id="265" r:id="rId12"/>
    <p:sldId id="266" r:id="rId13"/>
    <p:sldId id="267" r:id="rId14"/>
    <p:sldId id="268" r:id="rId15"/>
    <p:sldId id="271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91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F461D5-B896-42A8-B97B-7810F4DB830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l-GR"/>
        </a:p>
      </dgm:t>
    </dgm:pt>
    <dgm:pt modelId="{AE6B1FDB-BD91-4988-81C5-D98B3E792A1F}">
      <dgm:prSet/>
      <dgm:spPr/>
      <dgm:t>
        <a:bodyPr/>
        <a:lstStyle/>
        <a:p>
          <a:pPr algn="ctr"/>
          <a:r>
            <a:rPr lang="en-US" b="1" dirty="0"/>
            <a:t>To blockchain </a:t>
          </a:r>
          <a:r>
            <a:rPr lang="el-GR" b="1" dirty="0"/>
            <a:t>μπορούμε να το παρομοιάσουμε με ένα ψηφιακό σημειωματάριο που όλοι μπορούν να δουν και να γράψουν, αλλά κανείς δεν μπορεί να αλλάξει το περιεχόμενό του. </a:t>
          </a:r>
          <a:endParaRPr lang="el-GR" dirty="0"/>
        </a:p>
      </dgm:t>
    </dgm:pt>
    <dgm:pt modelId="{769917DE-7A69-46E0-BF76-300F5BDE8A6E}" type="parTrans" cxnId="{E8A20664-74E6-4966-9691-9217AF5E9C3C}">
      <dgm:prSet/>
      <dgm:spPr/>
      <dgm:t>
        <a:bodyPr/>
        <a:lstStyle/>
        <a:p>
          <a:endParaRPr lang="el-GR"/>
        </a:p>
      </dgm:t>
    </dgm:pt>
    <dgm:pt modelId="{10C74244-502F-4D06-80E9-A998803CB810}" type="sibTrans" cxnId="{E8A20664-74E6-4966-9691-9217AF5E9C3C}">
      <dgm:prSet/>
      <dgm:spPr/>
      <dgm:t>
        <a:bodyPr/>
        <a:lstStyle/>
        <a:p>
          <a:endParaRPr lang="el-GR"/>
        </a:p>
      </dgm:t>
    </dgm:pt>
    <dgm:pt modelId="{C4479D79-3534-419E-9AF1-9C16A594D5EF}" type="pres">
      <dgm:prSet presAssocID="{76F461D5-B896-42A8-B97B-7810F4DB8305}" presName="linear" presStyleCnt="0">
        <dgm:presLayoutVars>
          <dgm:animLvl val="lvl"/>
          <dgm:resizeHandles val="exact"/>
        </dgm:presLayoutVars>
      </dgm:prSet>
      <dgm:spPr/>
    </dgm:pt>
    <dgm:pt modelId="{84446027-42F0-40E8-850F-28942C762B47}" type="pres">
      <dgm:prSet presAssocID="{AE6B1FDB-BD91-4988-81C5-D98B3E792A1F}" presName="parentText" presStyleLbl="node1" presStyleIdx="0" presStyleCnt="1" custLinFactNeighborX="-532" custLinFactNeighborY="-1388">
        <dgm:presLayoutVars>
          <dgm:chMax val="0"/>
          <dgm:bulletEnabled val="1"/>
        </dgm:presLayoutVars>
      </dgm:prSet>
      <dgm:spPr/>
    </dgm:pt>
  </dgm:ptLst>
  <dgm:cxnLst>
    <dgm:cxn modelId="{072B263E-2CEF-4410-A50A-F4D45FA2FC9D}" type="presOf" srcId="{AE6B1FDB-BD91-4988-81C5-D98B3E792A1F}" destId="{84446027-42F0-40E8-850F-28942C762B47}" srcOrd="0" destOrd="0" presId="urn:microsoft.com/office/officeart/2005/8/layout/vList2"/>
    <dgm:cxn modelId="{D756AF61-43A3-4437-B585-8D3671CF7638}" type="presOf" srcId="{76F461D5-B896-42A8-B97B-7810F4DB8305}" destId="{C4479D79-3534-419E-9AF1-9C16A594D5EF}" srcOrd="0" destOrd="0" presId="urn:microsoft.com/office/officeart/2005/8/layout/vList2"/>
    <dgm:cxn modelId="{E8A20664-74E6-4966-9691-9217AF5E9C3C}" srcId="{76F461D5-B896-42A8-B97B-7810F4DB8305}" destId="{AE6B1FDB-BD91-4988-81C5-D98B3E792A1F}" srcOrd="0" destOrd="0" parTransId="{769917DE-7A69-46E0-BF76-300F5BDE8A6E}" sibTransId="{10C74244-502F-4D06-80E9-A998803CB810}"/>
    <dgm:cxn modelId="{3B299E79-2327-4E2F-8A99-658F998ADF0B}" type="presParOf" srcId="{C4479D79-3534-419E-9AF1-9C16A594D5EF}" destId="{84446027-42F0-40E8-850F-28942C762B4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446027-42F0-40E8-850F-28942C762B47}">
      <dsp:nvSpPr>
        <dsp:cNvPr id="0" name=""/>
        <dsp:cNvSpPr/>
      </dsp:nvSpPr>
      <dsp:spPr>
        <a:xfrm>
          <a:off x="0" y="4"/>
          <a:ext cx="10698564" cy="13478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To blockchain </a:t>
          </a:r>
          <a:r>
            <a:rPr lang="el-GR" sz="2400" b="1" kern="1200" dirty="0"/>
            <a:t>μπορούμε να το παρομοιάσουμε με ένα ψηφιακό σημειωματάριο που όλοι μπορούν να δουν και να γράψουν, αλλά κανείς δεν μπορεί να αλλάξει το περιεχόμενό του. </a:t>
          </a:r>
          <a:endParaRPr lang="el-GR" sz="2400" kern="1200" dirty="0"/>
        </a:p>
      </dsp:txBody>
      <dsp:txXfrm>
        <a:off x="65796" y="65800"/>
        <a:ext cx="10566972" cy="1216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6DF5E-A8BF-451C-B6E7-52CCADE130A8}" type="datetimeFigureOut">
              <a:rPr lang="el-GR" smtClean="0"/>
              <a:t>13/12/2023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FC24C-63FA-4529-9916-781C7D8E2BA5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334423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4FC24C-63FA-4529-9916-781C7D8E2BA5}" type="slidenum">
              <a:rPr lang="el-GR" smtClean="0"/>
              <a:t>14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459862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Διαφάνεια τίτλο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l-GR"/>
              <a:t>Κάντε κλικ για να επεξεργαστείτε τον υπότιτλο του υποδείγματος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32449-6B0D-450F-8564-5D50B042B931}" type="datetimeFigureOut">
              <a:rPr lang="el-GR" smtClean="0"/>
              <a:t>13/12/2023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63221-CE43-4548-9A15-875C20C6BEE9}" type="slidenum">
              <a:rPr lang="el-GR" smtClean="0"/>
              <a:t>‹#›</a:t>
            </a:fld>
            <a:endParaRPr lang="el-GR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868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Πανοραμική 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32449-6B0D-450F-8564-5D50B042B931}" type="datetimeFigureOut">
              <a:rPr lang="el-GR" smtClean="0"/>
              <a:t>13/12/2023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63221-CE43-4548-9A15-875C20C6BEE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30005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Τίτλος και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32449-6B0D-450F-8564-5D50B042B931}" type="datetimeFigureOut">
              <a:rPr lang="el-GR" smtClean="0"/>
              <a:t>13/12/2023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63221-CE43-4548-9A15-875C20C6BEE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432317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Εισαγωγικά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32449-6B0D-450F-8564-5D50B042B931}" type="datetimeFigureOut">
              <a:rPr lang="el-GR" smtClean="0"/>
              <a:t>13/12/2023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63221-CE43-4548-9A15-875C20C6BEE9}" type="slidenum">
              <a:rPr lang="el-GR" smtClean="0"/>
              <a:t>‹#›</a:t>
            </a:fld>
            <a:endParaRPr lang="el-GR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95173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Κάρτα ονόματ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32449-6B0D-450F-8564-5D50B042B931}" type="datetimeFigureOut">
              <a:rPr lang="el-GR" smtClean="0"/>
              <a:t>13/12/2023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63221-CE43-4548-9A15-875C20C6BEE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465630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Κάρτα ονόματος με φρά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l-GR"/>
              <a:t>Στυλ κειμένου υποδείγματος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32449-6B0D-450F-8564-5D50B042B931}" type="datetimeFigureOut">
              <a:rPr lang="el-GR" smtClean="0"/>
              <a:t>13/12/2023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63221-CE43-4548-9A15-875C20C6BEE9}" type="slidenum">
              <a:rPr lang="el-GR" smtClean="0"/>
              <a:t>‹#›</a:t>
            </a:fld>
            <a:endParaRPr lang="el-GR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2607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ή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l-GR"/>
              <a:t>Στυλ κειμένου υποδείγματος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32449-6B0D-450F-8564-5D50B042B931}" type="datetimeFigureOut">
              <a:rPr lang="el-GR" smtClean="0"/>
              <a:t>13/12/2023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63221-CE43-4548-9A15-875C20C6BEE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21061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Τίτλος και Κατακόρυφο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32449-6B0D-450F-8564-5D50B042B931}" type="datetimeFigureOut">
              <a:rPr lang="el-GR" smtClean="0"/>
              <a:t>13/12/2023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63221-CE43-4548-9A15-875C20C6BEE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456764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Κατακόρυφος τίτλος και Κεί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32449-6B0D-450F-8564-5D50B042B931}" type="datetimeFigureOut">
              <a:rPr lang="el-GR" smtClean="0"/>
              <a:t>13/12/2023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63221-CE43-4548-9A15-875C20C6BEE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927091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Τίτλος και περιεχόμεν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32449-6B0D-450F-8564-5D50B042B931}" type="datetimeFigureOut">
              <a:rPr lang="el-GR" smtClean="0"/>
              <a:t>13/12/2023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63221-CE43-4548-9A15-875C20C6BEE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653346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Κεφαλίδα ενότητα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32449-6B0D-450F-8564-5D50B042B931}" type="datetimeFigureOut">
              <a:rPr lang="el-GR" smtClean="0"/>
              <a:t>13/12/2023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63221-CE43-4548-9A15-875C20C6BEE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4291079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Δύο περιεχόμεν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32449-6B0D-450F-8564-5D50B042B931}" type="datetimeFigureOut">
              <a:rPr lang="el-GR" smtClean="0"/>
              <a:t>13/12/2023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63221-CE43-4548-9A15-875C20C6BEE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9424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Σύγκρισ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32449-6B0D-450F-8564-5D50B042B931}" type="datetimeFigureOut">
              <a:rPr lang="el-GR" smtClean="0"/>
              <a:t>13/12/2023</a:t>
            </a:fld>
            <a:endParaRPr lang="el-G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63221-CE43-4548-9A15-875C20C6BEE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210586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Μόνο τίτλο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32449-6B0D-450F-8564-5D50B042B931}" type="datetimeFigureOut">
              <a:rPr lang="el-GR" smtClean="0"/>
              <a:t>13/12/2023</a:t>
            </a:fld>
            <a:endParaRPr lang="el-G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63221-CE43-4548-9A15-875C20C6BEE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57508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Κεν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32449-6B0D-450F-8564-5D50B042B931}" type="datetimeFigureOut">
              <a:rPr lang="el-GR" smtClean="0"/>
              <a:t>13/12/2023</a:t>
            </a:fld>
            <a:endParaRPr lang="el-G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63221-CE43-4548-9A15-875C20C6BEE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357292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Περιεχόμενο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32449-6B0D-450F-8564-5D50B042B931}" type="datetimeFigureOut">
              <a:rPr lang="el-GR" smtClean="0"/>
              <a:t>13/12/2023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63221-CE43-4548-9A15-875C20C6BEE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33930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Εικόνα με λεζάντ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l-GR"/>
              <a:t>Κάντε κλικ στο εικονίδιο για να προσθέσετε εικόνα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l-GR"/>
              <a:t>Στυλ κειμένου υποδείγματος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32449-6B0D-450F-8564-5D50B042B931}" type="datetimeFigureOut">
              <a:rPr lang="el-GR" smtClean="0"/>
              <a:t>13/12/2023</a:t>
            </a:fld>
            <a:endParaRPr lang="el-G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l-G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63221-CE43-4548-9A15-875C20C6BEE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4247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-44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l-GR"/>
              <a:t>Κάντε κλικ για να επεξεργαστείτε τον τίτλο υποδείγματος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7A232449-6B0D-450F-8564-5D50B042B931}" type="datetimeFigureOut">
              <a:rPr lang="el-GR" smtClean="0"/>
              <a:t>13/12/2023</a:t>
            </a:fld>
            <a:endParaRPr lang="el-G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l-G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A0263221-CE43-4548-9A15-875C20C6BEE9}" type="slidenum">
              <a:rPr lang="el-GR" smtClean="0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7127193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6.sv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5.png"/><Relationship Id="rId7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6.sv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svg"/><Relationship Id="rId11" Type="http://schemas.openxmlformats.org/officeDocument/2006/relationships/image" Target="../media/image37.png"/><Relationship Id="rId5" Type="http://schemas.openxmlformats.org/officeDocument/2006/relationships/image" Target="../media/image5.png"/><Relationship Id="rId10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5.png"/><Relationship Id="rId7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2.png"/><Relationship Id="rId4" Type="http://schemas.openxmlformats.org/officeDocument/2006/relationships/image" Target="../media/image6.svg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hyperlink" Target="https://www.scaler.com/topics/what-is-blockchain/" TargetMode="External"/><Relationship Id="rId7" Type="http://schemas.openxmlformats.org/officeDocument/2006/relationships/image" Target="../media/image5.png"/><Relationship Id="rId2" Type="http://schemas.openxmlformats.org/officeDocument/2006/relationships/hyperlink" Target="https://www.crunchbase.com/organization/chronicle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ediledger.readthedocs.io/en/latest/introduction.html" TargetMode="External"/><Relationship Id="rId5" Type="http://schemas.openxmlformats.org/officeDocument/2006/relationships/hyperlink" Target="https://www.mediledger.com/" TargetMode="External"/><Relationship Id="rId4" Type="http://schemas.openxmlformats.org/officeDocument/2006/relationships/hyperlink" Target="https://www.definitivehc.com/resources/glossary/group-purchasing-organization" TargetMode="External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1.png"/><Relationship Id="rId18" Type="http://schemas.openxmlformats.org/officeDocument/2006/relationships/image" Target="../media/image15.png"/><Relationship Id="rId3" Type="http://schemas.openxmlformats.org/officeDocument/2006/relationships/image" Target="../media/image5.png"/><Relationship Id="rId21" Type="http://schemas.openxmlformats.org/officeDocument/2006/relationships/image" Target="../media/image17.png"/><Relationship Id="rId7" Type="http://schemas.openxmlformats.org/officeDocument/2006/relationships/image" Target="../media/image8.png"/><Relationship Id="rId12" Type="http://schemas.microsoft.com/office/2007/relationships/hdphoto" Target="../media/hdphoto5.wdp"/><Relationship Id="rId17" Type="http://schemas.openxmlformats.org/officeDocument/2006/relationships/image" Target="../media/image14.png"/><Relationship Id="rId25" Type="http://schemas.openxmlformats.org/officeDocument/2006/relationships/image" Target="../media/image21.png"/><Relationship Id="rId2" Type="http://schemas.openxmlformats.org/officeDocument/2006/relationships/image" Target="../media/image3.png"/><Relationship Id="rId16" Type="http://schemas.openxmlformats.org/officeDocument/2006/relationships/image" Target="../media/image13.png"/><Relationship Id="rId20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0.png"/><Relationship Id="rId24" Type="http://schemas.openxmlformats.org/officeDocument/2006/relationships/image" Target="../media/image20.png"/><Relationship Id="rId5" Type="http://schemas.openxmlformats.org/officeDocument/2006/relationships/image" Target="../media/image7.png"/><Relationship Id="rId15" Type="http://schemas.microsoft.com/office/2007/relationships/hdphoto" Target="../media/hdphoto6.wdp"/><Relationship Id="rId23" Type="http://schemas.openxmlformats.org/officeDocument/2006/relationships/image" Target="../media/image19.png"/><Relationship Id="rId10" Type="http://schemas.microsoft.com/office/2007/relationships/hdphoto" Target="../media/hdphoto4.wdp"/><Relationship Id="rId19" Type="http://schemas.openxmlformats.org/officeDocument/2006/relationships/image" Target="../media/image16.png"/><Relationship Id="rId4" Type="http://schemas.openxmlformats.org/officeDocument/2006/relationships/image" Target="../media/image6.svg"/><Relationship Id="rId9" Type="http://schemas.openxmlformats.org/officeDocument/2006/relationships/image" Target="../media/image9.png"/><Relationship Id="rId14" Type="http://schemas.openxmlformats.org/officeDocument/2006/relationships/image" Target="../media/image12.png"/><Relationship Id="rId22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73C516B-2D56-52B9-0D88-C0DC677AED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8" y="-1"/>
            <a:ext cx="4620584" cy="2968849"/>
          </a:xfrm>
        </p:spPr>
        <p:txBody>
          <a:bodyPr>
            <a:normAutofit/>
          </a:bodyPr>
          <a:lstStyle/>
          <a:p>
            <a:pPr algn="l"/>
            <a:r>
              <a:rPr lang="en-GB" sz="44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BLOCKCHAIN</a:t>
            </a:r>
            <a:r>
              <a:rPr lang="el-GR" sz="44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ΣΤΟΝ </a:t>
            </a:r>
            <a:br>
              <a:rPr lang="en-US" sz="44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l-GR" sz="4400" b="1" dirty="0">
                <a:solidFill>
                  <a:srgbClr val="FFFF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ΤΟΜΕΑ ΤΗΣ ΥΓΕΙΑΣ</a:t>
            </a:r>
          </a:p>
        </p:txBody>
      </p:sp>
      <p:sp>
        <p:nvSpPr>
          <p:cNvPr id="3" name="Υπότιτλος 2">
            <a:extLst>
              <a:ext uri="{FF2B5EF4-FFF2-40B4-BE49-F238E27FC236}">
                <a16:creationId xmlns:a16="http://schemas.microsoft.com/office/drawing/2014/main" id="{7D6156CA-1B21-9750-F814-387C424A86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7" y="2962187"/>
            <a:ext cx="4620584" cy="775494"/>
          </a:xfrm>
        </p:spPr>
        <p:txBody>
          <a:bodyPr>
            <a:normAutofit/>
          </a:bodyPr>
          <a:lstStyle/>
          <a:p>
            <a:pPr algn="l"/>
            <a:r>
              <a:rPr lang="el-GR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ΗΛΕΚΤΡΟΝΙΚΟ ΕΠΙΧΕΙΡΕΙΝ (</a:t>
            </a:r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ISC301)</a:t>
            </a:r>
            <a:endParaRPr lang="el-GR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" name="Εικόνα 19" descr="Εικόνα που περιέχει γραμματοσειρά, λογότυπο, κείμενο, λευκό&#10;&#10;Περιγραφή που δημιουργήθηκε αυτόματα">
            <a:extLst>
              <a:ext uri="{FF2B5EF4-FFF2-40B4-BE49-F238E27FC236}">
                <a16:creationId xmlns:a16="http://schemas.microsoft.com/office/drawing/2014/main" id="{53EC8330-B277-F90A-87CD-2DC7EEF7F4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31" r="2" b="8200"/>
          <a:stretch/>
        </p:blipFill>
        <p:spPr>
          <a:xfrm>
            <a:off x="6229215" y="-1"/>
            <a:ext cx="5962785" cy="6858002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1D2256B-95F5-C2E6-1E56-93508E4A223E}"/>
              </a:ext>
            </a:extLst>
          </p:cNvPr>
          <p:cNvSpPr txBox="1"/>
          <p:nvPr/>
        </p:nvSpPr>
        <p:spPr>
          <a:xfrm>
            <a:off x="8893275" y="6488668"/>
            <a:ext cx="3401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ΕΡΡΙΚΟΣ ΜΑΤΕΒΟΣΙΑΝ –</a:t>
            </a:r>
            <a:r>
              <a:rPr 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iis23018</a:t>
            </a:r>
            <a:endParaRPr lang="el-GR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061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Εικόνα που περιέχει κείμενο, γραμματοσειρά, λογότυπο, γραφικά&#10;&#10;Περιγραφή που δημιουργήθηκε αυτόματα">
            <a:extLst>
              <a:ext uri="{FF2B5EF4-FFF2-40B4-BE49-F238E27FC236}">
                <a16:creationId xmlns:a16="http://schemas.microsoft.com/office/drawing/2014/main" id="{195A506F-3207-D7F5-5561-2823DFF469D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018" y="91102"/>
            <a:ext cx="1325563" cy="1325563"/>
          </a:xfrm>
          <a:prstGeom prst="rect">
            <a:avLst/>
          </a:prstGeom>
          <a:ln>
            <a:noFill/>
          </a:ln>
        </p:spPr>
      </p:pic>
      <p:grpSp>
        <p:nvGrpSpPr>
          <p:cNvPr id="6" name="Ομάδα 5">
            <a:extLst>
              <a:ext uri="{FF2B5EF4-FFF2-40B4-BE49-F238E27FC236}">
                <a16:creationId xmlns:a16="http://schemas.microsoft.com/office/drawing/2014/main" id="{F79AD041-0122-8994-0920-D1AC1D28A597}"/>
              </a:ext>
            </a:extLst>
          </p:cNvPr>
          <p:cNvGrpSpPr/>
          <p:nvPr/>
        </p:nvGrpSpPr>
        <p:grpSpPr>
          <a:xfrm>
            <a:off x="684212" y="301305"/>
            <a:ext cx="4094265" cy="810801"/>
            <a:chOff x="684212" y="301305"/>
            <a:chExt cx="4094265" cy="810801"/>
          </a:xfrm>
        </p:grpSpPr>
        <p:sp>
          <p:nvSpPr>
            <p:cNvPr id="7" name="Ορθογώνιο: Στρογγύλεμα γωνιών 6">
              <a:extLst>
                <a:ext uri="{FF2B5EF4-FFF2-40B4-BE49-F238E27FC236}">
                  <a16:creationId xmlns:a16="http://schemas.microsoft.com/office/drawing/2014/main" id="{52658C9A-08B3-4E1E-0461-01E08D837DD3}"/>
                </a:ext>
              </a:extLst>
            </p:cNvPr>
            <p:cNvSpPr/>
            <p:nvPr/>
          </p:nvSpPr>
          <p:spPr>
            <a:xfrm>
              <a:off x="684212" y="301305"/>
              <a:ext cx="4094265" cy="810801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l-GR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8" name="Γραφικό 7">
              <a:extLst>
                <a:ext uri="{FF2B5EF4-FFF2-40B4-BE49-F238E27FC236}">
                  <a16:creationId xmlns:a16="http://schemas.microsoft.com/office/drawing/2014/main" id="{E5BCB97E-5A4A-3302-D055-1C5BDAE2A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74626" y="348031"/>
              <a:ext cx="3538382" cy="696632"/>
            </a:xfrm>
            <a:prstGeom prst="rect">
              <a:avLst/>
            </a:prstGeom>
          </p:spPr>
        </p:pic>
      </p:grp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98B2B3C1-E7DE-F705-5314-608D637A9933}"/>
              </a:ext>
            </a:extLst>
          </p:cNvPr>
          <p:cNvGrpSpPr/>
          <p:nvPr/>
        </p:nvGrpSpPr>
        <p:grpSpPr>
          <a:xfrm>
            <a:off x="684212" y="1416665"/>
            <a:ext cx="2560433" cy="417970"/>
            <a:chOff x="51011" y="733399"/>
            <a:chExt cx="5103756" cy="886471"/>
          </a:xfrm>
        </p:grpSpPr>
        <p:sp>
          <p:nvSpPr>
            <p:cNvPr id="10" name="Ορθογώνιο: Στρογγύλεμα γωνιών 9">
              <a:extLst>
                <a:ext uri="{FF2B5EF4-FFF2-40B4-BE49-F238E27FC236}">
                  <a16:creationId xmlns:a16="http://schemas.microsoft.com/office/drawing/2014/main" id="{01F5F48E-FC52-65FE-09B6-6A252DC72E29}"/>
                </a:ext>
              </a:extLst>
            </p:cNvPr>
            <p:cNvSpPr/>
            <p:nvPr/>
          </p:nvSpPr>
          <p:spPr>
            <a:xfrm>
              <a:off x="51011" y="733399"/>
              <a:ext cx="5103756" cy="886471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endParaRPr lang="el-GR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Ορθογώνιο: Στρογγύλεμα γωνιών 4">
              <a:extLst>
                <a:ext uri="{FF2B5EF4-FFF2-40B4-BE49-F238E27FC236}">
                  <a16:creationId xmlns:a16="http://schemas.microsoft.com/office/drawing/2014/main" id="{9E7ABE8E-9B84-3EA6-39DA-430C1F8C488D}"/>
                </a:ext>
              </a:extLst>
            </p:cNvPr>
            <p:cNvSpPr txBox="1"/>
            <p:nvPr/>
          </p:nvSpPr>
          <p:spPr>
            <a:xfrm>
              <a:off x="94292" y="776680"/>
              <a:ext cx="5017192" cy="7999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9136" tIns="199136" rIns="199136" bIns="199136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2800" b="1" kern="1200" dirty="0">
                  <a:latin typeface="Calibri" panose="020F0502020204030204" pitchFamily="34" charset="0"/>
                  <a:cs typeface="Calibri" panose="020F0502020204030204" pitchFamily="34" charset="0"/>
                </a:rPr>
                <a:t>Βιομηχανίες</a:t>
              </a:r>
            </a:p>
          </p:txBody>
        </p:sp>
      </p:grpSp>
      <p:grpSp>
        <p:nvGrpSpPr>
          <p:cNvPr id="34" name="Ομάδα 33">
            <a:extLst>
              <a:ext uri="{FF2B5EF4-FFF2-40B4-BE49-F238E27FC236}">
                <a16:creationId xmlns:a16="http://schemas.microsoft.com/office/drawing/2014/main" id="{B807E02C-10CE-AD8D-5BC8-CA31E92E83A5}"/>
              </a:ext>
            </a:extLst>
          </p:cNvPr>
          <p:cNvGrpSpPr/>
          <p:nvPr/>
        </p:nvGrpSpPr>
        <p:grpSpPr>
          <a:xfrm>
            <a:off x="684212" y="2139194"/>
            <a:ext cx="5215143" cy="1093378"/>
            <a:chOff x="684212" y="2139194"/>
            <a:chExt cx="5215143" cy="1093378"/>
          </a:xfrm>
        </p:grpSpPr>
        <p:grpSp>
          <p:nvGrpSpPr>
            <p:cNvPr id="2" name="Ομάδα 1">
              <a:extLst>
                <a:ext uri="{FF2B5EF4-FFF2-40B4-BE49-F238E27FC236}">
                  <a16:creationId xmlns:a16="http://schemas.microsoft.com/office/drawing/2014/main" id="{7694A2AB-2857-20BA-95F5-AE85802AA8B5}"/>
                </a:ext>
              </a:extLst>
            </p:cNvPr>
            <p:cNvGrpSpPr/>
            <p:nvPr/>
          </p:nvGrpSpPr>
          <p:grpSpPr>
            <a:xfrm>
              <a:off x="684212" y="2139194"/>
              <a:ext cx="5215143" cy="1093378"/>
              <a:chOff x="684212" y="2139194"/>
              <a:chExt cx="4094267" cy="1093378"/>
            </a:xfrm>
          </p:grpSpPr>
          <p:sp>
            <p:nvSpPr>
              <p:cNvPr id="3" name="Ορθογώνιο 2">
                <a:extLst>
                  <a:ext uri="{FF2B5EF4-FFF2-40B4-BE49-F238E27FC236}">
                    <a16:creationId xmlns:a16="http://schemas.microsoft.com/office/drawing/2014/main" id="{BEDA7001-FE4E-B027-FAC0-FAE782629B7B}"/>
                  </a:ext>
                </a:extLst>
              </p:cNvPr>
              <p:cNvSpPr/>
              <p:nvPr/>
            </p:nvSpPr>
            <p:spPr>
              <a:xfrm>
                <a:off x="1280290" y="2238722"/>
                <a:ext cx="3498189" cy="887578"/>
              </a:xfrm>
              <a:prstGeom prst="rect">
                <a:avLst/>
              </a:prstGeom>
              <a:solidFill>
                <a:schemeClr val="tx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Εξασφαλίστε σωστή τιμολόγηση </a:t>
                </a:r>
              </a:p>
              <a:p>
                <a:pPr algn="ctr"/>
                <a:r>
                  <a:rPr lang="el-GR" sz="2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από την πρώτη στιγμή</a:t>
                </a:r>
              </a:p>
            </p:txBody>
          </p:sp>
          <p:sp>
            <p:nvSpPr>
              <p:cNvPr id="4" name="Οβάλ 3">
                <a:extLst>
                  <a:ext uri="{FF2B5EF4-FFF2-40B4-BE49-F238E27FC236}">
                    <a16:creationId xmlns:a16="http://schemas.microsoft.com/office/drawing/2014/main" id="{956E897C-BC06-7850-5F49-DD58B7F654E9}"/>
                  </a:ext>
                </a:extLst>
              </p:cNvPr>
              <p:cNvSpPr/>
              <p:nvPr/>
            </p:nvSpPr>
            <p:spPr>
              <a:xfrm>
                <a:off x="684212" y="2139194"/>
                <a:ext cx="873197" cy="1093378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</p:grpSp>
        <p:pic>
          <p:nvPicPr>
            <p:cNvPr id="19" name="Εικόνα 18" descr="Εικόνα που περιέχει κύκλος, γραφικά&#10;&#10;Περιγραφή που δημιουργήθηκε αυτόματα">
              <a:extLst>
                <a:ext uri="{FF2B5EF4-FFF2-40B4-BE49-F238E27FC236}">
                  <a16:creationId xmlns:a16="http://schemas.microsoft.com/office/drawing/2014/main" id="{CCCCC317-432A-5A9A-83FE-4EA4042B6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368" y="2278284"/>
              <a:ext cx="807454" cy="807454"/>
            </a:xfrm>
            <a:prstGeom prst="rect">
              <a:avLst/>
            </a:prstGeom>
          </p:spPr>
        </p:pic>
      </p:grpSp>
      <p:grpSp>
        <p:nvGrpSpPr>
          <p:cNvPr id="35" name="Ομάδα 34">
            <a:extLst>
              <a:ext uri="{FF2B5EF4-FFF2-40B4-BE49-F238E27FC236}">
                <a16:creationId xmlns:a16="http://schemas.microsoft.com/office/drawing/2014/main" id="{B7EF678E-DB5A-9728-78A7-B9EAEB49034F}"/>
              </a:ext>
            </a:extLst>
          </p:cNvPr>
          <p:cNvGrpSpPr/>
          <p:nvPr/>
        </p:nvGrpSpPr>
        <p:grpSpPr>
          <a:xfrm>
            <a:off x="684210" y="3625429"/>
            <a:ext cx="5215145" cy="1093378"/>
            <a:chOff x="684210" y="3625429"/>
            <a:chExt cx="5215145" cy="1093378"/>
          </a:xfrm>
        </p:grpSpPr>
        <p:grpSp>
          <p:nvGrpSpPr>
            <p:cNvPr id="13" name="Ομάδα 12">
              <a:extLst>
                <a:ext uri="{FF2B5EF4-FFF2-40B4-BE49-F238E27FC236}">
                  <a16:creationId xmlns:a16="http://schemas.microsoft.com/office/drawing/2014/main" id="{C27B7CFE-6A2B-4E54-C523-C1AF6FC57AAF}"/>
                </a:ext>
              </a:extLst>
            </p:cNvPr>
            <p:cNvGrpSpPr/>
            <p:nvPr/>
          </p:nvGrpSpPr>
          <p:grpSpPr>
            <a:xfrm>
              <a:off x="684210" y="3625429"/>
              <a:ext cx="5215145" cy="1093378"/>
              <a:chOff x="684212" y="2139194"/>
              <a:chExt cx="5126654" cy="1093378"/>
            </a:xfrm>
          </p:grpSpPr>
          <p:sp>
            <p:nvSpPr>
              <p:cNvPr id="14" name="Ορθογώνιο 13">
                <a:extLst>
                  <a:ext uri="{FF2B5EF4-FFF2-40B4-BE49-F238E27FC236}">
                    <a16:creationId xmlns:a16="http://schemas.microsoft.com/office/drawing/2014/main" id="{94731905-BBCD-FE32-935E-67FC39DCA19C}"/>
                  </a:ext>
                </a:extLst>
              </p:cNvPr>
              <p:cNvSpPr/>
              <p:nvPr/>
            </p:nvSpPr>
            <p:spPr>
              <a:xfrm>
                <a:off x="1430594" y="2238722"/>
                <a:ext cx="4380272" cy="887578"/>
              </a:xfrm>
              <a:prstGeom prst="rect">
                <a:avLst/>
              </a:prstGeom>
              <a:solidFill>
                <a:schemeClr val="tx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Εγκρίνετε μόνο έγκυρες </a:t>
                </a:r>
                <a:endParaRPr lang="en-US" sz="21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l-GR" sz="2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επιστροφές χρημάτων</a:t>
                </a:r>
              </a:p>
            </p:txBody>
          </p:sp>
          <p:sp>
            <p:nvSpPr>
              <p:cNvPr id="15" name="Οβάλ 14">
                <a:extLst>
                  <a:ext uri="{FF2B5EF4-FFF2-40B4-BE49-F238E27FC236}">
                    <a16:creationId xmlns:a16="http://schemas.microsoft.com/office/drawing/2014/main" id="{E324C7D7-BDAA-5833-3D3F-3B4097BAF47A}"/>
                  </a:ext>
                </a:extLst>
              </p:cNvPr>
              <p:cNvSpPr/>
              <p:nvPr/>
            </p:nvSpPr>
            <p:spPr>
              <a:xfrm>
                <a:off x="684212" y="2139194"/>
                <a:ext cx="1093378" cy="1093378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</p:grpSp>
        <p:pic>
          <p:nvPicPr>
            <p:cNvPr id="20" name="Εικόνα 19" descr="Εικόνα που περιέχει γραφικά, κύκλος, πολυχρωμία, γραφιστική&#10;&#10;Περιγραφή που δημιουργήθηκε αυτόματα">
              <a:extLst>
                <a:ext uri="{FF2B5EF4-FFF2-40B4-BE49-F238E27FC236}">
                  <a16:creationId xmlns:a16="http://schemas.microsoft.com/office/drawing/2014/main" id="{DD180F5C-F91C-3D44-3323-98F217846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414" y="3776395"/>
              <a:ext cx="807454" cy="807454"/>
            </a:xfrm>
            <a:prstGeom prst="rect">
              <a:avLst/>
            </a:prstGeom>
          </p:spPr>
        </p:pic>
      </p:grpSp>
      <p:grpSp>
        <p:nvGrpSpPr>
          <p:cNvPr id="36" name="Ομάδα 35">
            <a:extLst>
              <a:ext uri="{FF2B5EF4-FFF2-40B4-BE49-F238E27FC236}">
                <a16:creationId xmlns:a16="http://schemas.microsoft.com/office/drawing/2014/main" id="{BEDDB264-6683-A60B-4190-D988EED5E4CA}"/>
              </a:ext>
            </a:extLst>
          </p:cNvPr>
          <p:cNvGrpSpPr/>
          <p:nvPr/>
        </p:nvGrpSpPr>
        <p:grpSpPr>
          <a:xfrm>
            <a:off x="684210" y="5123898"/>
            <a:ext cx="5215145" cy="1093378"/>
            <a:chOff x="684210" y="5123898"/>
            <a:chExt cx="5215145" cy="1093378"/>
          </a:xfrm>
        </p:grpSpPr>
        <p:grpSp>
          <p:nvGrpSpPr>
            <p:cNvPr id="16" name="Ομάδα 15">
              <a:extLst>
                <a:ext uri="{FF2B5EF4-FFF2-40B4-BE49-F238E27FC236}">
                  <a16:creationId xmlns:a16="http://schemas.microsoft.com/office/drawing/2014/main" id="{4A61E7DD-81D1-C887-9677-059BCC6A0C5F}"/>
                </a:ext>
              </a:extLst>
            </p:cNvPr>
            <p:cNvGrpSpPr/>
            <p:nvPr/>
          </p:nvGrpSpPr>
          <p:grpSpPr>
            <a:xfrm>
              <a:off x="684210" y="5123898"/>
              <a:ext cx="5215145" cy="1093378"/>
              <a:chOff x="684211" y="2139194"/>
              <a:chExt cx="4094266" cy="1093378"/>
            </a:xfrm>
          </p:grpSpPr>
          <p:sp>
            <p:nvSpPr>
              <p:cNvPr id="17" name="Ορθογώνιο 16">
                <a:extLst>
                  <a:ext uri="{FF2B5EF4-FFF2-40B4-BE49-F238E27FC236}">
                    <a16:creationId xmlns:a16="http://schemas.microsoft.com/office/drawing/2014/main" id="{485EE0F0-C7E1-5A5B-AECC-B9EC7B9B0F8E}"/>
                  </a:ext>
                </a:extLst>
              </p:cNvPr>
              <p:cNvSpPr/>
              <p:nvPr/>
            </p:nvSpPr>
            <p:spPr>
              <a:xfrm>
                <a:off x="1280289" y="2238722"/>
                <a:ext cx="3498188" cy="887578"/>
              </a:xfrm>
              <a:prstGeom prst="rect">
                <a:avLst/>
              </a:prstGeom>
              <a:solidFill>
                <a:schemeClr val="tx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Αξιοποιήστε τα κεφάλαιά σας </a:t>
                </a:r>
                <a:endParaRPr lang="en-US" sz="21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l-GR" sz="2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για καινοτομίες</a:t>
                </a:r>
              </a:p>
            </p:txBody>
          </p:sp>
          <p:sp>
            <p:nvSpPr>
              <p:cNvPr id="18" name="Οβάλ 17">
                <a:extLst>
                  <a:ext uri="{FF2B5EF4-FFF2-40B4-BE49-F238E27FC236}">
                    <a16:creationId xmlns:a16="http://schemas.microsoft.com/office/drawing/2014/main" id="{09D3D74A-ACF8-2769-6CC1-EB390A28E4FF}"/>
                  </a:ext>
                </a:extLst>
              </p:cNvPr>
              <p:cNvSpPr/>
              <p:nvPr/>
            </p:nvSpPr>
            <p:spPr>
              <a:xfrm>
                <a:off x="684211" y="2139194"/>
                <a:ext cx="873197" cy="1093378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</p:grpSp>
        <p:pic>
          <p:nvPicPr>
            <p:cNvPr id="21" name="Εικόνα 20" descr="Εικόνα που περιέχει καρτούν, γραφικά, ζωγραφιά, clipart&#10;&#10;Περιγραφή που δημιουργήθηκε αυτόματα">
              <a:extLst>
                <a:ext uri="{FF2B5EF4-FFF2-40B4-BE49-F238E27FC236}">
                  <a16:creationId xmlns:a16="http://schemas.microsoft.com/office/drawing/2014/main" id="{2678B84A-6C8C-9069-9E83-920318DEA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925" y="5281498"/>
              <a:ext cx="762692" cy="762692"/>
            </a:xfrm>
            <a:prstGeom prst="rect">
              <a:avLst/>
            </a:prstGeom>
          </p:spPr>
        </p:pic>
      </p:grpSp>
      <p:grpSp>
        <p:nvGrpSpPr>
          <p:cNvPr id="37" name="Ομάδα 36">
            <a:extLst>
              <a:ext uri="{FF2B5EF4-FFF2-40B4-BE49-F238E27FC236}">
                <a16:creationId xmlns:a16="http://schemas.microsoft.com/office/drawing/2014/main" id="{E6925246-9DAE-A8D7-44DF-44E1589142A5}"/>
              </a:ext>
            </a:extLst>
          </p:cNvPr>
          <p:cNvGrpSpPr/>
          <p:nvPr/>
        </p:nvGrpSpPr>
        <p:grpSpPr>
          <a:xfrm>
            <a:off x="6292645" y="2139194"/>
            <a:ext cx="5215143" cy="1093378"/>
            <a:chOff x="6292645" y="2139194"/>
            <a:chExt cx="5215143" cy="1093378"/>
          </a:xfrm>
        </p:grpSpPr>
        <p:grpSp>
          <p:nvGrpSpPr>
            <p:cNvPr id="22" name="Ομάδα 21">
              <a:extLst>
                <a:ext uri="{FF2B5EF4-FFF2-40B4-BE49-F238E27FC236}">
                  <a16:creationId xmlns:a16="http://schemas.microsoft.com/office/drawing/2014/main" id="{1EB495D0-0AC0-F522-035A-3FA3123F4A94}"/>
                </a:ext>
              </a:extLst>
            </p:cNvPr>
            <p:cNvGrpSpPr/>
            <p:nvPr/>
          </p:nvGrpSpPr>
          <p:grpSpPr>
            <a:xfrm>
              <a:off x="6292645" y="2139194"/>
              <a:ext cx="5215143" cy="1093378"/>
              <a:chOff x="684212" y="2139194"/>
              <a:chExt cx="4094267" cy="1093378"/>
            </a:xfrm>
          </p:grpSpPr>
          <p:sp>
            <p:nvSpPr>
              <p:cNvPr id="23" name="Ορθογώνιο 22">
                <a:extLst>
                  <a:ext uri="{FF2B5EF4-FFF2-40B4-BE49-F238E27FC236}">
                    <a16:creationId xmlns:a16="http://schemas.microsoft.com/office/drawing/2014/main" id="{0555649C-DAEE-8673-198B-152494D8E039}"/>
                  </a:ext>
                </a:extLst>
              </p:cNvPr>
              <p:cNvSpPr/>
              <p:nvPr/>
            </p:nvSpPr>
            <p:spPr>
              <a:xfrm>
                <a:off x="1280290" y="2238722"/>
                <a:ext cx="3498189" cy="887578"/>
              </a:xfrm>
              <a:prstGeom prst="rect">
                <a:avLst/>
              </a:prstGeom>
              <a:solidFill>
                <a:schemeClr val="tx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Εξαλείψτε τις περιπτώσεις</a:t>
                </a:r>
                <a:br>
                  <a:rPr lang="el-GR" sz="2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l-GR" sz="2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επιστροφής χρημάτων από λάθη</a:t>
                </a:r>
              </a:p>
            </p:txBody>
          </p:sp>
          <p:sp>
            <p:nvSpPr>
              <p:cNvPr id="24" name="Οβάλ 23">
                <a:extLst>
                  <a:ext uri="{FF2B5EF4-FFF2-40B4-BE49-F238E27FC236}">
                    <a16:creationId xmlns:a16="http://schemas.microsoft.com/office/drawing/2014/main" id="{EB94B7AB-E67E-BAB0-5203-B8254BB6F50E}"/>
                  </a:ext>
                </a:extLst>
              </p:cNvPr>
              <p:cNvSpPr/>
              <p:nvPr/>
            </p:nvSpPr>
            <p:spPr>
              <a:xfrm>
                <a:off x="684212" y="2139194"/>
                <a:ext cx="873197" cy="1093378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</p:grpSp>
        <p:pic>
          <p:nvPicPr>
            <p:cNvPr id="28" name="Εικόνα 27" descr="Εικόνα που περιέχει clipart, σύμβολο, γραφικά, emoticon&#10;&#10;Περιγραφή που δημιουργήθηκε αυτόματα">
              <a:extLst>
                <a:ext uri="{FF2B5EF4-FFF2-40B4-BE49-F238E27FC236}">
                  <a16:creationId xmlns:a16="http://schemas.microsoft.com/office/drawing/2014/main" id="{446F4DAF-7E74-2FDE-6376-E22F93DCC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5883" y="2223975"/>
              <a:ext cx="847016" cy="847016"/>
            </a:xfrm>
            <a:prstGeom prst="rect">
              <a:avLst/>
            </a:prstGeom>
          </p:spPr>
        </p:pic>
      </p:grpSp>
      <p:grpSp>
        <p:nvGrpSpPr>
          <p:cNvPr id="38" name="Ομάδα 37">
            <a:extLst>
              <a:ext uri="{FF2B5EF4-FFF2-40B4-BE49-F238E27FC236}">
                <a16:creationId xmlns:a16="http://schemas.microsoft.com/office/drawing/2014/main" id="{C07E7EA2-4892-DDDA-D744-B3169ADE83A9}"/>
              </a:ext>
            </a:extLst>
          </p:cNvPr>
          <p:cNvGrpSpPr/>
          <p:nvPr/>
        </p:nvGrpSpPr>
        <p:grpSpPr>
          <a:xfrm>
            <a:off x="6292645" y="3622057"/>
            <a:ext cx="5215143" cy="1093378"/>
            <a:chOff x="6292645" y="3622057"/>
            <a:chExt cx="5215143" cy="1093378"/>
          </a:xfrm>
        </p:grpSpPr>
        <p:grpSp>
          <p:nvGrpSpPr>
            <p:cNvPr id="25" name="Ομάδα 24">
              <a:extLst>
                <a:ext uri="{FF2B5EF4-FFF2-40B4-BE49-F238E27FC236}">
                  <a16:creationId xmlns:a16="http://schemas.microsoft.com/office/drawing/2014/main" id="{6B5D774E-FF1D-5AD1-2991-BE4C51B2AE9B}"/>
                </a:ext>
              </a:extLst>
            </p:cNvPr>
            <p:cNvGrpSpPr/>
            <p:nvPr/>
          </p:nvGrpSpPr>
          <p:grpSpPr>
            <a:xfrm>
              <a:off x="6292645" y="3622057"/>
              <a:ext cx="5215143" cy="1093378"/>
              <a:chOff x="684212" y="2139194"/>
              <a:chExt cx="4094267" cy="1093378"/>
            </a:xfrm>
          </p:grpSpPr>
          <p:sp>
            <p:nvSpPr>
              <p:cNvPr id="26" name="Ορθογώνιο 25">
                <a:extLst>
                  <a:ext uri="{FF2B5EF4-FFF2-40B4-BE49-F238E27FC236}">
                    <a16:creationId xmlns:a16="http://schemas.microsoft.com/office/drawing/2014/main" id="{8F434524-F66D-18C6-0A37-BDE46ACE3F44}"/>
                  </a:ext>
                </a:extLst>
              </p:cNvPr>
              <p:cNvSpPr/>
              <p:nvPr/>
            </p:nvSpPr>
            <p:spPr>
              <a:xfrm>
                <a:off x="1280290" y="2238722"/>
                <a:ext cx="3498189" cy="887578"/>
              </a:xfrm>
              <a:prstGeom prst="rect">
                <a:avLst/>
              </a:prstGeom>
              <a:solidFill>
                <a:schemeClr val="tx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r"/>
                <a:r>
                  <a:rPr lang="el-GR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Διατηρήστε τα αρχεία ενημερωμένα</a:t>
                </a:r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 </a:t>
                </a:r>
                <a:r>
                  <a:rPr lang="el-GR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αυτόματα σε πραγματικό χρόνο</a:t>
                </a:r>
              </a:p>
            </p:txBody>
          </p:sp>
          <p:sp>
            <p:nvSpPr>
              <p:cNvPr id="27" name="Οβάλ 26">
                <a:extLst>
                  <a:ext uri="{FF2B5EF4-FFF2-40B4-BE49-F238E27FC236}">
                    <a16:creationId xmlns:a16="http://schemas.microsoft.com/office/drawing/2014/main" id="{15F01588-DC23-4AA0-7913-68B701FF643D}"/>
                  </a:ext>
                </a:extLst>
              </p:cNvPr>
              <p:cNvSpPr/>
              <p:nvPr/>
            </p:nvSpPr>
            <p:spPr>
              <a:xfrm>
                <a:off x="684212" y="2139194"/>
                <a:ext cx="873197" cy="1093378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</p:grpSp>
        <p:pic>
          <p:nvPicPr>
            <p:cNvPr id="29" name="Εικόνα 28" descr="Εικόνα που περιέχει κύκλος&#10;&#10;Περιγραφή που δημιουργήθηκε αυτόματα">
              <a:extLst>
                <a:ext uri="{FF2B5EF4-FFF2-40B4-BE49-F238E27FC236}">
                  <a16:creationId xmlns:a16="http://schemas.microsoft.com/office/drawing/2014/main" id="{B4D5CCB6-74C4-74D8-E6AB-4C8C86CA52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1771" y="3789383"/>
              <a:ext cx="794466" cy="794466"/>
            </a:xfrm>
            <a:prstGeom prst="rect">
              <a:avLst/>
            </a:prstGeom>
          </p:spPr>
        </p:pic>
      </p:grpSp>
      <p:grpSp>
        <p:nvGrpSpPr>
          <p:cNvPr id="39" name="Ομάδα 38">
            <a:extLst>
              <a:ext uri="{FF2B5EF4-FFF2-40B4-BE49-F238E27FC236}">
                <a16:creationId xmlns:a16="http://schemas.microsoft.com/office/drawing/2014/main" id="{E45D4A75-3D5B-8EC4-C83E-D75E492E04C6}"/>
              </a:ext>
            </a:extLst>
          </p:cNvPr>
          <p:cNvGrpSpPr/>
          <p:nvPr/>
        </p:nvGrpSpPr>
        <p:grpSpPr>
          <a:xfrm>
            <a:off x="6292645" y="5098176"/>
            <a:ext cx="5215143" cy="1093378"/>
            <a:chOff x="6292645" y="5098176"/>
            <a:chExt cx="5215143" cy="1093378"/>
          </a:xfrm>
        </p:grpSpPr>
        <p:grpSp>
          <p:nvGrpSpPr>
            <p:cNvPr id="30" name="Ομάδα 29">
              <a:extLst>
                <a:ext uri="{FF2B5EF4-FFF2-40B4-BE49-F238E27FC236}">
                  <a16:creationId xmlns:a16="http://schemas.microsoft.com/office/drawing/2014/main" id="{3497B5C7-1A96-43D5-807F-7E0359C7E2E1}"/>
                </a:ext>
              </a:extLst>
            </p:cNvPr>
            <p:cNvGrpSpPr/>
            <p:nvPr/>
          </p:nvGrpSpPr>
          <p:grpSpPr>
            <a:xfrm>
              <a:off x="6292645" y="5098176"/>
              <a:ext cx="5215143" cy="1093378"/>
              <a:chOff x="684212" y="2139194"/>
              <a:chExt cx="4094267" cy="1093378"/>
            </a:xfrm>
          </p:grpSpPr>
          <p:sp>
            <p:nvSpPr>
              <p:cNvPr id="31" name="Ορθογώνιο 30">
                <a:extLst>
                  <a:ext uri="{FF2B5EF4-FFF2-40B4-BE49-F238E27FC236}">
                    <a16:creationId xmlns:a16="http://schemas.microsoft.com/office/drawing/2014/main" id="{EB601727-C7CE-A3BB-5CF8-9E0D800636D7}"/>
                  </a:ext>
                </a:extLst>
              </p:cNvPr>
              <p:cNvSpPr/>
              <p:nvPr/>
            </p:nvSpPr>
            <p:spPr>
              <a:xfrm>
                <a:off x="1280290" y="2238722"/>
                <a:ext cx="3498189" cy="887578"/>
              </a:xfrm>
              <a:prstGeom prst="rect">
                <a:avLst/>
              </a:prstGeom>
              <a:solidFill>
                <a:schemeClr val="tx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</a:t>
                </a:r>
                <a:r>
                  <a:rPr lang="el-GR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Παραμείνετε συντονισμένοι με τους</a:t>
                </a:r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</a:t>
                </a:r>
                <a:r>
                  <a:rPr lang="el-GR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εμπορικούς σας συνεργάτες</a:t>
                </a:r>
              </a:p>
            </p:txBody>
          </p:sp>
          <p:sp>
            <p:nvSpPr>
              <p:cNvPr id="32" name="Οβάλ 31">
                <a:extLst>
                  <a:ext uri="{FF2B5EF4-FFF2-40B4-BE49-F238E27FC236}">
                    <a16:creationId xmlns:a16="http://schemas.microsoft.com/office/drawing/2014/main" id="{C47C6032-02FD-66D8-0F3B-805BDD0B6689}"/>
                  </a:ext>
                </a:extLst>
              </p:cNvPr>
              <p:cNvSpPr/>
              <p:nvPr/>
            </p:nvSpPr>
            <p:spPr>
              <a:xfrm>
                <a:off x="684212" y="2139194"/>
                <a:ext cx="873197" cy="1093378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</p:grpSp>
        <p:pic>
          <p:nvPicPr>
            <p:cNvPr id="33" name="Εικόνα 32" descr="Εικόνα που περιέχει clipart, γραφικά, στιγμιότυπο οθόνης, γραφιστική&#10;&#10;Περιγραφή που δημιουργήθηκε αυτόματα">
              <a:extLst>
                <a:ext uri="{FF2B5EF4-FFF2-40B4-BE49-F238E27FC236}">
                  <a16:creationId xmlns:a16="http://schemas.microsoft.com/office/drawing/2014/main" id="{5E0A7A61-FB59-2AF6-A6BB-6FE71B4F86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666"/>
            <a:stretch/>
          </p:blipFill>
          <p:spPr>
            <a:xfrm>
              <a:off x="6426052" y="5442155"/>
              <a:ext cx="850185" cy="512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63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Εικόνα που περιέχει κείμενο, γραμματοσειρά, λογότυπο, γραφικά&#10;&#10;Περιγραφή που δημιουργήθηκε αυτόματα">
            <a:extLst>
              <a:ext uri="{FF2B5EF4-FFF2-40B4-BE49-F238E27FC236}">
                <a16:creationId xmlns:a16="http://schemas.microsoft.com/office/drawing/2014/main" id="{D1F78A55-701B-9E31-B8B2-4B493DC320B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018" y="91102"/>
            <a:ext cx="1325563" cy="1325563"/>
          </a:xfrm>
          <a:prstGeom prst="rect">
            <a:avLst/>
          </a:prstGeom>
          <a:ln>
            <a:noFill/>
          </a:ln>
        </p:spPr>
      </p:pic>
      <p:grpSp>
        <p:nvGrpSpPr>
          <p:cNvPr id="4" name="Ομάδα 3">
            <a:extLst>
              <a:ext uri="{FF2B5EF4-FFF2-40B4-BE49-F238E27FC236}">
                <a16:creationId xmlns:a16="http://schemas.microsoft.com/office/drawing/2014/main" id="{3A2AD6A6-C53C-731F-877F-99B12220EFFF}"/>
              </a:ext>
            </a:extLst>
          </p:cNvPr>
          <p:cNvGrpSpPr/>
          <p:nvPr/>
        </p:nvGrpSpPr>
        <p:grpSpPr>
          <a:xfrm>
            <a:off x="684212" y="301305"/>
            <a:ext cx="4094265" cy="810801"/>
            <a:chOff x="684212" y="301305"/>
            <a:chExt cx="4094265" cy="810801"/>
          </a:xfrm>
        </p:grpSpPr>
        <p:sp>
          <p:nvSpPr>
            <p:cNvPr id="6" name="Ορθογώνιο: Στρογγύλεμα γωνιών 5">
              <a:extLst>
                <a:ext uri="{FF2B5EF4-FFF2-40B4-BE49-F238E27FC236}">
                  <a16:creationId xmlns:a16="http://schemas.microsoft.com/office/drawing/2014/main" id="{EDDA2D9F-DD45-94A0-D94C-38525B0BFEC3}"/>
                </a:ext>
              </a:extLst>
            </p:cNvPr>
            <p:cNvSpPr/>
            <p:nvPr/>
          </p:nvSpPr>
          <p:spPr>
            <a:xfrm>
              <a:off x="684212" y="301305"/>
              <a:ext cx="4094265" cy="810801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l-GR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7" name="Γραφικό 6">
              <a:extLst>
                <a:ext uri="{FF2B5EF4-FFF2-40B4-BE49-F238E27FC236}">
                  <a16:creationId xmlns:a16="http://schemas.microsoft.com/office/drawing/2014/main" id="{EA571E24-DBD5-8230-E7E9-485583C34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74626" y="348031"/>
              <a:ext cx="3538382" cy="696632"/>
            </a:xfrm>
            <a:prstGeom prst="rect">
              <a:avLst/>
            </a:prstGeom>
          </p:spPr>
        </p:pic>
      </p:grpSp>
      <p:grpSp>
        <p:nvGrpSpPr>
          <p:cNvPr id="8" name="Ομάδα 7">
            <a:extLst>
              <a:ext uri="{FF2B5EF4-FFF2-40B4-BE49-F238E27FC236}">
                <a16:creationId xmlns:a16="http://schemas.microsoft.com/office/drawing/2014/main" id="{4E730444-F03F-48E6-EB89-2E67402B1806}"/>
              </a:ext>
            </a:extLst>
          </p:cNvPr>
          <p:cNvGrpSpPr/>
          <p:nvPr/>
        </p:nvGrpSpPr>
        <p:grpSpPr>
          <a:xfrm>
            <a:off x="684212" y="1416665"/>
            <a:ext cx="2560433" cy="417970"/>
            <a:chOff x="51011" y="733399"/>
            <a:chExt cx="5103756" cy="886471"/>
          </a:xfrm>
        </p:grpSpPr>
        <p:sp>
          <p:nvSpPr>
            <p:cNvPr id="9" name="Ορθογώνιο: Στρογγύλεμα γωνιών 8">
              <a:extLst>
                <a:ext uri="{FF2B5EF4-FFF2-40B4-BE49-F238E27FC236}">
                  <a16:creationId xmlns:a16="http://schemas.microsoft.com/office/drawing/2014/main" id="{1460EB50-0F76-9C35-D53F-24FDFFA0C8B1}"/>
                </a:ext>
              </a:extLst>
            </p:cNvPr>
            <p:cNvSpPr/>
            <p:nvPr/>
          </p:nvSpPr>
          <p:spPr>
            <a:xfrm>
              <a:off x="51011" y="733399"/>
              <a:ext cx="5103756" cy="886471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endParaRPr lang="el-GR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Ορθογώνιο: Στρογγύλεμα γωνιών 4">
              <a:extLst>
                <a:ext uri="{FF2B5EF4-FFF2-40B4-BE49-F238E27FC236}">
                  <a16:creationId xmlns:a16="http://schemas.microsoft.com/office/drawing/2014/main" id="{5E95339C-AADC-FD74-409A-141D9C17A54F}"/>
                </a:ext>
              </a:extLst>
            </p:cNvPr>
            <p:cNvSpPr txBox="1"/>
            <p:nvPr/>
          </p:nvSpPr>
          <p:spPr>
            <a:xfrm>
              <a:off x="94292" y="776680"/>
              <a:ext cx="5017192" cy="7999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9136" tIns="199136" rIns="199136" bIns="199136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2800" b="1" kern="1200" dirty="0">
                  <a:latin typeface="Calibri" panose="020F0502020204030204" pitchFamily="34" charset="0"/>
                  <a:cs typeface="Calibri" panose="020F0502020204030204" pitchFamily="34" charset="0"/>
                </a:rPr>
                <a:t>Νοσοκομεία</a:t>
              </a:r>
            </a:p>
          </p:txBody>
        </p:sp>
      </p:grpSp>
      <p:grpSp>
        <p:nvGrpSpPr>
          <p:cNvPr id="80" name="Ομάδα 79">
            <a:extLst>
              <a:ext uri="{FF2B5EF4-FFF2-40B4-BE49-F238E27FC236}">
                <a16:creationId xmlns:a16="http://schemas.microsoft.com/office/drawing/2014/main" id="{DF892F58-F773-A0B7-0D94-9F46F08F0881}"/>
              </a:ext>
            </a:extLst>
          </p:cNvPr>
          <p:cNvGrpSpPr/>
          <p:nvPr/>
        </p:nvGrpSpPr>
        <p:grpSpPr>
          <a:xfrm>
            <a:off x="684212" y="2139194"/>
            <a:ext cx="5215143" cy="1093378"/>
            <a:chOff x="684212" y="2139194"/>
            <a:chExt cx="5215143" cy="1093378"/>
          </a:xfrm>
        </p:grpSpPr>
        <p:grpSp>
          <p:nvGrpSpPr>
            <p:cNvPr id="22" name="Ομάδα 21">
              <a:extLst>
                <a:ext uri="{FF2B5EF4-FFF2-40B4-BE49-F238E27FC236}">
                  <a16:creationId xmlns:a16="http://schemas.microsoft.com/office/drawing/2014/main" id="{C88A68DD-1D04-BBFA-D403-9EB83F3310C9}"/>
                </a:ext>
              </a:extLst>
            </p:cNvPr>
            <p:cNvGrpSpPr/>
            <p:nvPr/>
          </p:nvGrpSpPr>
          <p:grpSpPr>
            <a:xfrm>
              <a:off x="684212" y="2139194"/>
              <a:ext cx="5215143" cy="1093378"/>
              <a:chOff x="684212" y="2139194"/>
              <a:chExt cx="4094267" cy="1093378"/>
            </a:xfrm>
          </p:grpSpPr>
          <p:sp>
            <p:nvSpPr>
              <p:cNvPr id="21" name="Ορθογώνιο 20">
                <a:extLst>
                  <a:ext uri="{FF2B5EF4-FFF2-40B4-BE49-F238E27FC236}">
                    <a16:creationId xmlns:a16="http://schemas.microsoft.com/office/drawing/2014/main" id="{32E08875-AAE9-7CD9-6E5D-197BA3EA3965}"/>
                  </a:ext>
                </a:extLst>
              </p:cNvPr>
              <p:cNvSpPr/>
              <p:nvPr/>
            </p:nvSpPr>
            <p:spPr>
              <a:xfrm>
                <a:off x="1280290" y="2238722"/>
                <a:ext cx="3498189" cy="887578"/>
              </a:xfrm>
              <a:prstGeom prst="rect">
                <a:avLst/>
              </a:prstGeom>
              <a:solidFill>
                <a:schemeClr val="tx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l-GR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Δεδομένα σε πραγματικό χρόνο για          </a:t>
                </a:r>
              </a:p>
              <a:p>
                <a:r>
                  <a:rPr lang="el-GR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  μεγαλύτερη αποτελεσματικότητα </a:t>
                </a:r>
              </a:p>
              <a:p>
                <a:r>
                  <a:rPr lang="el-GR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    στις διαδικασίες κοστολόγησης</a:t>
                </a:r>
              </a:p>
            </p:txBody>
          </p:sp>
          <p:sp>
            <p:nvSpPr>
              <p:cNvPr id="19" name="Οβάλ 18">
                <a:extLst>
                  <a:ext uri="{FF2B5EF4-FFF2-40B4-BE49-F238E27FC236}">
                    <a16:creationId xmlns:a16="http://schemas.microsoft.com/office/drawing/2014/main" id="{BA4F718B-0B22-EDDF-C270-330F6DEA7954}"/>
                  </a:ext>
                </a:extLst>
              </p:cNvPr>
              <p:cNvSpPr/>
              <p:nvPr/>
            </p:nvSpPr>
            <p:spPr>
              <a:xfrm>
                <a:off x="684212" y="2139194"/>
                <a:ext cx="873197" cy="1093378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</p:grpSp>
        <p:pic>
          <p:nvPicPr>
            <p:cNvPr id="68" name="Εικόνα 67" descr="Εικόνα που περιέχει κύκλος, γραφικά, γραφιστική, clipart&#10;&#10;Περιγραφή που δημιουργήθηκε αυτόματα">
              <a:extLst>
                <a:ext uri="{FF2B5EF4-FFF2-40B4-BE49-F238E27FC236}">
                  <a16:creationId xmlns:a16="http://schemas.microsoft.com/office/drawing/2014/main" id="{AAA61F51-8451-A54E-1E24-54515BDFE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254" y="2315805"/>
              <a:ext cx="797482" cy="797482"/>
            </a:xfrm>
            <a:prstGeom prst="rect">
              <a:avLst/>
            </a:prstGeom>
          </p:spPr>
        </p:pic>
      </p:grpSp>
      <p:grpSp>
        <p:nvGrpSpPr>
          <p:cNvPr id="81" name="Ομάδα 80">
            <a:extLst>
              <a:ext uri="{FF2B5EF4-FFF2-40B4-BE49-F238E27FC236}">
                <a16:creationId xmlns:a16="http://schemas.microsoft.com/office/drawing/2014/main" id="{F2931E85-FF46-57B1-B311-355CBA39768F}"/>
              </a:ext>
            </a:extLst>
          </p:cNvPr>
          <p:cNvGrpSpPr/>
          <p:nvPr/>
        </p:nvGrpSpPr>
        <p:grpSpPr>
          <a:xfrm>
            <a:off x="684210" y="3625429"/>
            <a:ext cx="5215145" cy="1093378"/>
            <a:chOff x="684210" y="3625429"/>
            <a:chExt cx="5215145" cy="1093378"/>
          </a:xfrm>
        </p:grpSpPr>
        <p:grpSp>
          <p:nvGrpSpPr>
            <p:cNvPr id="23" name="Ομάδα 22">
              <a:extLst>
                <a:ext uri="{FF2B5EF4-FFF2-40B4-BE49-F238E27FC236}">
                  <a16:creationId xmlns:a16="http://schemas.microsoft.com/office/drawing/2014/main" id="{08418251-9BD8-4532-6652-69F20486D9EF}"/>
                </a:ext>
              </a:extLst>
            </p:cNvPr>
            <p:cNvGrpSpPr/>
            <p:nvPr/>
          </p:nvGrpSpPr>
          <p:grpSpPr>
            <a:xfrm>
              <a:off x="684210" y="3625429"/>
              <a:ext cx="5215145" cy="1093378"/>
              <a:chOff x="684212" y="2139194"/>
              <a:chExt cx="5126654" cy="1093378"/>
            </a:xfrm>
          </p:grpSpPr>
          <p:sp>
            <p:nvSpPr>
              <p:cNvPr id="24" name="Ορθογώνιο 23">
                <a:extLst>
                  <a:ext uri="{FF2B5EF4-FFF2-40B4-BE49-F238E27FC236}">
                    <a16:creationId xmlns:a16="http://schemas.microsoft.com/office/drawing/2014/main" id="{B5C502B4-1FEE-7133-8F26-575443720584}"/>
                  </a:ext>
                </a:extLst>
              </p:cNvPr>
              <p:cNvSpPr/>
              <p:nvPr/>
            </p:nvSpPr>
            <p:spPr>
              <a:xfrm>
                <a:off x="1430594" y="2238722"/>
                <a:ext cx="4380272" cy="887578"/>
              </a:xfrm>
              <a:prstGeom prst="rect">
                <a:avLst/>
              </a:prstGeom>
              <a:solidFill>
                <a:schemeClr val="tx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Γνωστοποιήσεις συμβάσεων για νοσοκομειακά συστήματα</a:t>
                </a:r>
              </a:p>
            </p:txBody>
          </p:sp>
          <p:sp>
            <p:nvSpPr>
              <p:cNvPr id="25" name="Οβάλ 24">
                <a:extLst>
                  <a:ext uri="{FF2B5EF4-FFF2-40B4-BE49-F238E27FC236}">
                    <a16:creationId xmlns:a16="http://schemas.microsoft.com/office/drawing/2014/main" id="{E7E76F69-C79F-DE80-A29C-7BE39A1075D1}"/>
                  </a:ext>
                </a:extLst>
              </p:cNvPr>
              <p:cNvSpPr/>
              <p:nvPr/>
            </p:nvSpPr>
            <p:spPr>
              <a:xfrm>
                <a:off x="684212" y="2139194"/>
                <a:ext cx="1093378" cy="1093378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</p:grpSp>
        <p:pic>
          <p:nvPicPr>
            <p:cNvPr id="69" name="Εικόνα 68" descr="Εικόνα που περιέχει clipart, γραφικά, στιγμιότυπο οθόνης, γραφιστική&#10;&#10;Περιγραφή που δημιουργήθηκε αυτόματα">
              <a:extLst>
                <a:ext uri="{FF2B5EF4-FFF2-40B4-BE49-F238E27FC236}">
                  <a16:creationId xmlns:a16="http://schemas.microsoft.com/office/drawing/2014/main" id="{7FBD2D9F-95DF-F40D-0E28-FBFE042BAA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666"/>
            <a:stretch/>
          </p:blipFill>
          <p:spPr>
            <a:xfrm>
              <a:off x="826610" y="3972852"/>
              <a:ext cx="850185" cy="512950"/>
            </a:xfrm>
            <a:prstGeom prst="rect">
              <a:avLst/>
            </a:prstGeom>
          </p:spPr>
        </p:pic>
      </p:grpSp>
      <p:grpSp>
        <p:nvGrpSpPr>
          <p:cNvPr id="82" name="Ομάδα 81">
            <a:extLst>
              <a:ext uri="{FF2B5EF4-FFF2-40B4-BE49-F238E27FC236}">
                <a16:creationId xmlns:a16="http://schemas.microsoft.com/office/drawing/2014/main" id="{F561A0AA-74A8-D19A-C4E1-E7D91F26E55A}"/>
              </a:ext>
            </a:extLst>
          </p:cNvPr>
          <p:cNvGrpSpPr/>
          <p:nvPr/>
        </p:nvGrpSpPr>
        <p:grpSpPr>
          <a:xfrm>
            <a:off x="684210" y="5123898"/>
            <a:ext cx="5215145" cy="1093378"/>
            <a:chOff x="684210" y="5123898"/>
            <a:chExt cx="5215145" cy="1093378"/>
          </a:xfrm>
        </p:grpSpPr>
        <p:grpSp>
          <p:nvGrpSpPr>
            <p:cNvPr id="26" name="Ομάδα 25">
              <a:extLst>
                <a:ext uri="{FF2B5EF4-FFF2-40B4-BE49-F238E27FC236}">
                  <a16:creationId xmlns:a16="http://schemas.microsoft.com/office/drawing/2014/main" id="{992E2B85-66CF-5601-0A84-851CD7EFFE24}"/>
                </a:ext>
              </a:extLst>
            </p:cNvPr>
            <p:cNvGrpSpPr/>
            <p:nvPr/>
          </p:nvGrpSpPr>
          <p:grpSpPr>
            <a:xfrm>
              <a:off x="684210" y="5123898"/>
              <a:ext cx="5215145" cy="1093378"/>
              <a:chOff x="684211" y="2139194"/>
              <a:chExt cx="4094266" cy="1093378"/>
            </a:xfrm>
          </p:grpSpPr>
          <p:sp>
            <p:nvSpPr>
              <p:cNvPr id="27" name="Ορθογώνιο 26">
                <a:extLst>
                  <a:ext uri="{FF2B5EF4-FFF2-40B4-BE49-F238E27FC236}">
                    <a16:creationId xmlns:a16="http://schemas.microsoft.com/office/drawing/2014/main" id="{0F0F194B-7872-0DE1-4FAA-61C167C841AE}"/>
                  </a:ext>
                </a:extLst>
              </p:cNvPr>
              <p:cNvSpPr/>
              <p:nvPr/>
            </p:nvSpPr>
            <p:spPr>
              <a:xfrm>
                <a:off x="1280289" y="2238722"/>
                <a:ext cx="3498188" cy="887578"/>
              </a:xfrm>
              <a:prstGeom prst="rect">
                <a:avLst/>
              </a:prstGeom>
              <a:solidFill>
                <a:schemeClr val="tx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</a:t>
                </a:r>
                <a:r>
                  <a:rPr lang="el-GR" sz="2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Προληπτική επαλήθευση τιμών</a:t>
                </a:r>
              </a:p>
            </p:txBody>
          </p:sp>
          <p:sp>
            <p:nvSpPr>
              <p:cNvPr id="28" name="Οβάλ 27">
                <a:extLst>
                  <a:ext uri="{FF2B5EF4-FFF2-40B4-BE49-F238E27FC236}">
                    <a16:creationId xmlns:a16="http://schemas.microsoft.com/office/drawing/2014/main" id="{79C1E0DF-6C00-8DF8-1F5F-62FD2FFCF263}"/>
                  </a:ext>
                </a:extLst>
              </p:cNvPr>
              <p:cNvSpPr/>
              <p:nvPr/>
            </p:nvSpPr>
            <p:spPr>
              <a:xfrm>
                <a:off x="684211" y="2139194"/>
                <a:ext cx="873197" cy="1093378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</p:grpSp>
        <p:pic>
          <p:nvPicPr>
            <p:cNvPr id="73" name="Εικόνα 72" descr="Εικόνα που περιέχει κύκλος, γραφικά, σύμβολο, λογότυπο&#10;&#10;Περιγραφή που δημιουργήθηκε αυτόματα">
              <a:extLst>
                <a:ext uri="{FF2B5EF4-FFF2-40B4-BE49-F238E27FC236}">
                  <a16:creationId xmlns:a16="http://schemas.microsoft.com/office/drawing/2014/main" id="{A452970F-F864-CBDF-73F3-B71BE74B0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534" y="5260398"/>
              <a:ext cx="821110" cy="821110"/>
            </a:xfrm>
            <a:prstGeom prst="rect">
              <a:avLst/>
            </a:prstGeom>
          </p:spPr>
        </p:pic>
      </p:grpSp>
      <p:grpSp>
        <p:nvGrpSpPr>
          <p:cNvPr id="83" name="Ομάδα 82">
            <a:extLst>
              <a:ext uri="{FF2B5EF4-FFF2-40B4-BE49-F238E27FC236}">
                <a16:creationId xmlns:a16="http://schemas.microsoft.com/office/drawing/2014/main" id="{9200CD76-152E-3904-5D2A-7E8C5D8C6FE9}"/>
              </a:ext>
            </a:extLst>
          </p:cNvPr>
          <p:cNvGrpSpPr/>
          <p:nvPr/>
        </p:nvGrpSpPr>
        <p:grpSpPr>
          <a:xfrm>
            <a:off x="6292645" y="2139194"/>
            <a:ext cx="5215143" cy="1093378"/>
            <a:chOff x="6292645" y="2139194"/>
            <a:chExt cx="5215143" cy="1093378"/>
          </a:xfrm>
        </p:grpSpPr>
        <p:grpSp>
          <p:nvGrpSpPr>
            <p:cNvPr id="52" name="Ομάδα 51">
              <a:extLst>
                <a:ext uri="{FF2B5EF4-FFF2-40B4-BE49-F238E27FC236}">
                  <a16:creationId xmlns:a16="http://schemas.microsoft.com/office/drawing/2014/main" id="{16869271-1A93-E7B9-5704-96EAA47647C8}"/>
                </a:ext>
              </a:extLst>
            </p:cNvPr>
            <p:cNvGrpSpPr/>
            <p:nvPr/>
          </p:nvGrpSpPr>
          <p:grpSpPr>
            <a:xfrm>
              <a:off x="6292645" y="2139194"/>
              <a:ext cx="5215143" cy="1093378"/>
              <a:chOff x="684212" y="2139194"/>
              <a:chExt cx="4094267" cy="1093378"/>
            </a:xfrm>
          </p:grpSpPr>
          <p:sp>
            <p:nvSpPr>
              <p:cNvPr id="53" name="Ορθογώνιο 52">
                <a:extLst>
                  <a:ext uri="{FF2B5EF4-FFF2-40B4-BE49-F238E27FC236}">
                    <a16:creationId xmlns:a16="http://schemas.microsoft.com/office/drawing/2014/main" id="{07450D33-7631-BD15-A967-189A93B790A7}"/>
                  </a:ext>
                </a:extLst>
              </p:cNvPr>
              <p:cNvSpPr/>
              <p:nvPr/>
            </p:nvSpPr>
            <p:spPr>
              <a:xfrm>
                <a:off x="1280290" y="2238722"/>
                <a:ext cx="3498189" cy="887578"/>
              </a:xfrm>
              <a:prstGeom prst="rect">
                <a:avLst/>
              </a:prstGeom>
              <a:solidFill>
                <a:schemeClr val="tx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</a:t>
                </a:r>
                <a:r>
                  <a:rPr lang="el-GR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Βελτιωμένη επικοινωνία μεταξύ </a:t>
                </a:r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</a:t>
                </a:r>
              </a:p>
              <a:p>
                <a:pPr algn="ctr"/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</a:t>
                </a:r>
                <a:r>
                  <a:rPr lang="el-GR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νοσοκομειακών συστημάτων και </a:t>
                </a:r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  </a:t>
                </a:r>
                <a:r>
                  <a:rPr lang="el-GR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φαρμακοβιομηχανίας</a:t>
                </a:r>
              </a:p>
            </p:txBody>
          </p:sp>
          <p:sp>
            <p:nvSpPr>
              <p:cNvPr id="54" name="Οβάλ 53">
                <a:extLst>
                  <a:ext uri="{FF2B5EF4-FFF2-40B4-BE49-F238E27FC236}">
                    <a16:creationId xmlns:a16="http://schemas.microsoft.com/office/drawing/2014/main" id="{0560230D-FFEA-B702-3DE7-B690D81F5717}"/>
                  </a:ext>
                </a:extLst>
              </p:cNvPr>
              <p:cNvSpPr/>
              <p:nvPr/>
            </p:nvSpPr>
            <p:spPr>
              <a:xfrm>
                <a:off x="684212" y="2139194"/>
                <a:ext cx="873197" cy="1093378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</p:grpSp>
        <p:pic>
          <p:nvPicPr>
            <p:cNvPr id="75" name="Εικόνα 74" descr="Εικόνα που περιέχει κύκλος, γραφικά, σύμβολο, λογότυπο&#10;&#10;Περιγραφή που δημιουργήθηκε αυτόματα">
              <a:extLst>
                <a:ext uri="{FF2B5EF4-FFF2-40B4-BE49-F238E27FC236}">
                  <a16:creationId xmlns:a16="http://schemas.microsoft.com/office/drawing/2014/main" id="{867D85B9-6827-5A85-2F13-298D2DD0D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1304" y="2291772"/>
              <a:ext cx="887578" cy="887578"/>
            </a:xfrm>
            <a:prstGeom prst="rect">
              <a:avLst/>
            </a:prstGeom>
          </p:spPr>
        </p:pic>
      </p:grpSp>
      <p:grpSp>
        <p:nvGrpSpPr>
          <p:cNvPr id="84" name="Ομάδα 83">
            <a:extLst>
              <a:ext uri="{FF2B5EF4-FFF2-40B4-BE49-F238E27FC236}">
                <a16:creationId xmlns:a16="http://schemas.microsoft.com/office/drawing/2014/main" id="{91882D17-6D61-579E-DECB-597BD3F6EA52}"/>
              </a:ext>
            </a:extLst>
          </p:cNvPr>
          <p:cNvGrpSpPr/>
          <p:nvPr/>
        </p:nvGrpSpPr>
        <p:grpSpPr>
          <a:xfrm>
            <a:off x="6292645" y="3622057"/>
            <a:ext cx="5215143" cy="1093378"/>
            <a:chOff x="6292645" y="3622057"/>
            <a:chExt cx="5215143" cy="1093378"/>
          </a:xfrm>
        </p:grpSpPr>
        <p:grpSp>
          <p:nvGrpSpPr>
            <p:cNvPr id="55" name="Ομάδα 54">
              <a:extLst>
                <a:ext uri="{FF2B5EF4-FFF2-40B4-BE49-F238E27FC236}">
                  <a16:creationId xmlns:a16="http://schemas.microsoft.com/office/drawing/2014/main" id="{EF9ACBB3-7689-5AAE-8833-60C92877C13E}"/>
                </a:ext>
              </a:extLst>
            </p:cNvPr>
            <p:cNvGrpSpPr/>
            <p:nvPr/>
          </p:nvGrpSpPr>
          <p:grpSpPr>
            <a:xfrm>
              <a:off x="6292645" y="3622057"/>
              <a:ext cx="5215143" cy="1093378"/>
              <a:chOff x="684212" y="2139194"/>
              <a:chExt cx="4094267" cy="1093378"/>
            </a:xfrm>
          </p:grpSpPr>
          <p:sp>
            <p:nvSpPr>
              <p:cNvPr id="56" name="Ορθογώνιο 55">
                <a:extLst>
                  <a:ext uri="{FF2B5EF4-FFF2-40B4-BE49-F238E27FC236}">
                    <a16:creationId xmlns:a16="http://schemas.microsoft.com/office/drawing/2014/main" id="{61ADB12F-3DF2-DB40-898B-7B7BABF43897}"/>
                  </a:ext>
                </a:extLst>
              </p:cNvPr>
              <p:cNvSpPr/>
              <p:nvPr/>
            </p:nvSpPr>
            <p:spPr>
              <a:xfrm>
                <a:off x="1280290" y="2238722"/>
                <a:ext cx="3498189" cy="887578"/>
              </a:xfrm>
              <a:prstGeom prst="rect">
                <a:avLst/>
              </a:prstGeom>
              <a:solidFill>
                <a:schemeClr val="tx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Πρόσβαση σε ορθές και διαπραγματεύσιμες τιμές</a:t>
                </a:r>
              </a:p>
            </p:txBody>
          </p:sp>
          <p:sp>
            <p:nvSpPr>
              <p:cNvPr id="57" name="Οβάλ 56">
                <a:extLst>
                  <a:ext uri="{FF2B5EF4-FFF2-40B4-BE49-F238E27FC236}">
                    <a16:creationId xmlns:a16="http://schemas.microsoft.com/office/drawing/2014/main" id="{9507D372-ED94-6625-5B7D-FAEF05DDE499}"/>
                  </a:ext>
                </a:extLst>
              </p:cNvPr>
              <p:cNvSpPr/>
              <p:nvPr/>
            </p:nvSpPr>
            <p:spPr>
              <a:xfrm>
                <a:off x="684212" y="2139194"/>
                <a:ext cx="873197" cy="1093378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</p:grpSp>
        <p:pic>
          <p:nvPicPr>
            <p:cNvPr id="77" name="Εικόνα 76" descr="Εικόνα που περιέχει γραφικά, γραφιστική, κύκλος, clipart&#10;&#10;Περιγραφή που δημιουργήθηκε αυτόματα">
              <a:extLst>
                <a:ext uri="{FF2B5EF4-FFF2-40B4-BE49-F238E27FC236}">
                  <a16:creationId xmlns:a16="http://schemas.microsoft.com/office/drawing/2014/main" id="{C4D55B7F-DC78-EBDD-5509-8A3CAB2DFE1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9676" y="3777901"/>
              <a:ext cx="808702" cy="808702"/>
            </a:xfrm>
            <a:prstGeom prst="rect">
              <a:avLst/>
            </a:prstGeom>
          </p:spPr>
        </p:pic>
      </p:grpSp>
      <p:grpSp>
        <p:nvGrpSpPr>
          <p:cNvPr id="85" name="Ομάδα 84">
            <a:extLst>
              <a:ext uri="{FF2B5EF4-FFF2-40B4-BE49-F238E27FC236}">
                <a16:creationId xmlns:a16="http://schemas.microsoft.com/office/drawing/2014/main" id="{59164CA4-D3C2-A8D5-5412-386F92E46E0B}"/>
              </a:ext>
            </a:extLst>
          </p:cNvPr>
          <p:cNvGrpSpPr/>
          <p:nvPr/>
        </p:nvGrpSpPr>
        <p:grpSpPr>
          <a:xfrm>
            <a:off x="6292645" y="5098176"/>
            <a:ext cx="5215143" cy="1093378"/>
            <a:chOff x="6292645" y="5098176"/>
            <a:chExt cx="5215143" cy="1093378"/>
          </a:xfrm>
        </p:grpSpPr>
        <p:grpSp>
          <p:nvGrpSpPr>
            <p:cNvPr id="62" name="Ομάδα 61">
              <a:extLst>
                <a:ext uri="{FF2B5EF4-FFF2-40B4-BE49-F238E27FC236}">
                  <a16:creationId xmlns:a16="http://schemas.microsoft.com/office/drawing/2014/main" id="{23D37C33-1FB5-9005-7266-AAA68385EEB3}"/>
                </a:ext>
              </a:extLst>
            </p:cNvPr>
            <p:cNvGrpSpPr/>
            <p:nvPr/>
          </p:nvGrpSpPr>
          <p:grpSpPr>
            <a:xfrm>
              <a:off x="6292645" y="5098176"/>
              <a:ext cx="5215143" cy="1093378"/>
              <a:chOff x="684212" y="2139194"/>
              <a:chExt cx="4094267" cy="1093378"/>
            </a:xfrm>
          </p:grpSpPr>
          <p:sp>
            <p:nvSpPr>
              <p:cNvPr id="63" name="Ορθογώνιο 62">
                <a:extLst>
                  <a:ext uri="{FF2B5EF4-FFF2-40B4-BE49-F238E27FC236}">
                    <a16:creationId xmlns:a16="http://schemas.microsoft.com/office/drawing/2014/main" id="{961B8E88-634F-3490-507B-5D3EE9D07FA3}"/>
                  </a:ext>
                </a:extLst>
              </p:cNvPr>
              <p:cNvSpPr/>
              <p:nvPr/>
            </p:nvSpPr>
            <p:spPr>
              <a:xfrm>
                <a:off x="1280290" y="2238722"/>
                <a:ext cx="3498189" cy="887578"/>
              </a:xfrm>
              <a:prstGeom prst="rect">
                <a:avLst/>
              </a:prstGeom>
              <a:solidFill>
                <a:schemeClr val="tx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</a:t>
                </a:r>
                <a:r>
                  <a:rPr lang="el-GR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Διαμοιρασμός σε πραγματικό χρόνο των καταλόγων του συστήματος </a:t>
                </a:r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l-GR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υγείας</a:t>
                </a:r>
              </a:p>
            </p:txBody>
          </p:sp>
          <p:sp>
            <p:nvSpPr>
              <p:cNvPr id="64" name="Οβάλ 63">
                <a:extLst>
                  <a:ext uri="{FF2B5EF4-FFF2-40B4-BE49-F238E27FC236}">
                    <a16:creationId xmlns:a16="http://schemas.microsoft.com/office/drawing/2014/main" id="{B4598157-75C5-24EA-4640-366AD842BBF2}"/>
                  </a:ext>
                </a:extLst>
              </p:cNvPr>
              <p:cNvSpPr/>
              <p:nvPr/>
            </p:nvSpPr>
            <p:spPr>
              <a:xfrm>
                <a:off x="684212" y="2139194"/>
                <a:ext cx="873197" cy="1093378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</p:grpSp>
        <p:pic>
          <p:nvPicPr>
            <p:cNvPr id="79" name="Εικόνα 78" descr="Εικόνα που περιέχει κύκλος, ρολόι, σύμβολο&#10;&#10;Περιγραφή που δημιουργήθηκε αυτόματα">
              <a:extLst>
                <a:ext uri="{FF2B5EF4-FFF2-40B4-BE49-F238E27FC236}">
                  <a16:creationId xmlns:a16="http://schemas.microsoft.com/office/drawing/2014/main" id="{19FEAA2A-76F6-8669-60F9-E78D5FA7F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9795" y="5266475"/>
              <a:ext cx="747034" cy="7470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833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Εικόνα που περιέχει κείμενο, γραμματοσειρά, λογότυπο, γραφικά&#10;&#10;Περιγραφή που δημιουργήθηκε αυτόματα">
            <a:extLst>
              <a:ext uri="{FF2B5EF4-FFF2-40B4-BE49-F238E27FC236}">
                <a16:creationId xmlns:a16="http://schemas.microsoft.com/office/drawing/2014/main" id="{B0CD5BB0-2B80-03DC-C031-78C53EF853F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018" y="91102"/>
            <a:ext cx="1325563" cy="1325563"/>
          </a:xfrm>
          <a:prstGeom prst="rect">
            <a:avLst/>
          </a:prstGeom>
          <a:ln>
            <a:noFill/>
          </a:ln>
        </p:spPr>
      </p:pic>
      <p:grpSp>
        <p:nvGrpSpPr>
          <p:cNvPr id="4" name="Ομάδα 3">
            <a:extLst>
              <a:ext uri="{FF2B5EF4-FFF2-40B4-BE49-F238E27FC236}">
                <a16:creationId xmlns:a16="http://schemas.microsoft.com/office/drawing/2014/main" id="{2172F1CC-7111-0F1E-C142-E411CDC82ED6}"/>
              </a:ext>
            </a:extLst>
          </p:cNvPr>
          <p:cNvGrpSpPr/>
          <p:nvPr/>
        </p:nvGrpSpPr>
        <p:grpSpPr>
          <a:xfrm>
            <a:off x="684212" y="301305"/>
            <a:ext cx="4094265" cy="810801"/>
            <a:chOff x="684212" y="301305"/>
            <a:chExt cx="4094265" cy="810801"/>
          </a:xfrm>
        </p:grpSpPr>
        <p:sp>
          <p:nvSpPr>
            <p:cNvPr id="6" name="Ορθογώνιο: Στρογγύλεμα γωνιών 5">
              <a:extLst>
                <a:ext uri="{FF2B5EF4-FFF2-40B4-BE49-F238E27FC236}">
                  <a16:creationId xmlns:a16="http://schemas.microsoft.com/office/drawing/2014/main" id="{F787AC45-213F-8EAD-816A-9C679A07DC45}"/>
                </a:ext>
              </a:extLst>
            </p:cNvPr>
            <p:cNvSpPr/>
            <p:nvPr/>
          </p:nvSpPr>
          <p:spPr>
            <a:xfrm>
              <a:off x="684212" y="301305"/>
              <a:ext cx="4094265" cy="810801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l-GR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7" name="Γραφικό 6">
              <a:extLst>
                <a:ext uri="{FF2B5EF4-FFF2-40B4-BE49-F238E27FC236}">
                  <a16:creationId xmlns:a16="http://schemas.microsoft.com/office/drawing/2014/main" id="{169427BC-5097-C372-5C61-58F09F0B1E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74626" y="348031"/>
              <a:ext cx="3538382" cy="696632"/>
            </a:xfrm>
            <a:prstGeom prst="rect">
              <a:avLst/>
            </a:prstGeom>
          </p:spPr>
        </p:pic>
      </p:grpSp>
      <p:grpSp>
        <p:nvGrpSpPr>
          <p:cNvPr id="8" name="Ομάδα 7">
            <a:extLst>
              <a:ext uri="{FF2B5EF4-FFF2-40B4-BE49-F238E27FC236}">
                <a16:creationId xmlns:a16="http://schemas.microsoft.com/office/drawing/2014/main" id="{711A1A00-D2B4-EA29-56E3-B10DFD690B39}"/>
              </a:ext>
            </a:extLst>
          </p:cNvPr>
          <p:cNvGrpSpPr/>
          <p:nvPr/>
        </p:nvGrpSpPr>
        <p:grpSpPr>
          <a:xfrm>
            <a:off x="684212" y="1416665"/>
            <a:ext cx="2560433" cy="417970"/>
            <a:chOff x="51011" y="733399"/>
            <a:chExt cx="5103756" cy="886471"/>
          </a:xfrm>
        </p:grpSpPr>
        <p:sp>
          <p:nvSpPr>
            <p:cNvPr id="9" name="Ορθογώνιο: Στρογγύλεμα γωνιών 8">
              <a:extLst>
                <a:ext uri="{FF2B5EF4-FFF2-40B4-BE49-F238E27FC236}">
                  <a16:creationId xmlns:a16="http://schemas.microsoft.com/office/drawing/2014/main" id="{CC85F331-066E-BA92-A1AB-EE0A4BE31B8A}"/>
                </a:ext>
              </a:extLst>
            </p:cNvPr>
            <p:cNvSpPr/>
            <p:nvPr/>
          </p:nvSpPr>
          <p:spPr>
            <a:xfrm>
              <a:off x="51011" y="733399"/>
              <a:ext cx="5103756" cy="886471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endParaRPr lang="el-GR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Ορθογώνιο: Στρογγύλεμα γωνιών 4">
              <a:extLst>
                <a:ext uri="{FF2B5EF4-FFF2-40B4-BE49-F238E27FC236}">
                  <a16:creationId xmlns:a16="http://schemas.microsoft.com/office/drawing/2014/main" id="{5A808A70-E8B9-CE69-6F41-3CAC13E0C2B3}"/>
                </a:ext>
              </a:extLst>
            </p:cNvPr>
            <p:cNvSpPr txBox="1"/>
            <p:nvPr/>
          </p:nvSpPr>
          <p:spPr>
            <a:xfrm>
              <a:off x="94292" y="776680"/>
              <a:ext cx="5017192" cy="7999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9136" tIns="199136" rIns="199136" bIns="199136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Διανομείς</a:t>
              </a:r>
              <a:endParaRPr lang="el-GR" sz="2800" b="1" kern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1" name="Ομάδα 40">
            <a:extLst>
              <a:ext uri="{FF2B5EF4-FFF2-40B4-BE49-F238E27FC236}">
                <a16:creationId xmlns:a16="http://schemas.microsoft.com/office/drawing/2014/main" id="{0819F784-E782-42E8-269E-FCB65F02DAE4}"/>
              </a:ext>
            </a:extLst>
          </p:cNvPr>
          <p:cNvGrpSpPr/>
          <p:nvPr/>
        </p:nvGrpSpPr>
        <p:grpSpPr>
          <a:xfrm>
            <a:off x="684212" y="2139194"/>
            <a:ext cx="5215143" cy="1093378"/>
            <a:chOff x="684212" y="2139194"/>
            <a:chExt cx="5215143" cy="1093378"/>
          </a:xfrm>
        </p:grpSpPr>
        <p:grpSp>
          <p:nvGrpSpPr>
            <p:cNvPr id="2" name="Ομάδα 1">
              <a:extLst>
                <a:ext uri="{FF2B5EF4-FFF2-40B4-BE49-F238E27FC236}">
                  <a16:creationId xmlns:a16="http://schemas.microsoft.com/office/drawing/2014/main" id="{DEAEB60B-77D9-E3C5-3F8E-21A2D59D6471}"/>
                </a:ext>
              </a:extLst>
            </p:cNvPr>
            <p:cNvGrpSpPr/>
            <p:nvPr/>
          </p:nvGrpSpPr>
          <p:grpSpPr>
            <a:xfrm>
              <a:off x="684212" y="2139194"/>
              <a:ext cx="5215143" cy="1093378"/>
              <a:chOff x="684212" y="2139194"/>
              <a:chExt cx="4094267" cy="1093378"/>
            </a:xfrm>
          </p:grpSpPr>
          <p:sp>
            <p:nvSpPr>
              <p:cNvPr id="3" name="Ορθογώνιο 2">
                <a:extLst>
                  <a:ext uri="{FF2B5EF4-FFF2-40B4-BE49-F238E27FC236}">
                    <a16:creationId xmlns:a16="http://schemas.microsoft.com/office/drawing/2014/main" id="{72F7FB68-978F-BA23-9803-F332F38418EF}"/>
                  </a:ext>
                </a:extLst>
              </p:cNvPr>
              <p:cNvSpPr/>
              <p:nvPr/>
            </p:nvSpPr>
            <p:spPr>
              <a:xfrm>
                <a:off x="1280290" y="2238722"/>
                <a:ext cx="3498189" cy="887578"/>
              </a:xfrm>
              <a:prstGeom prst="rect">
                <a:avLst/>
              </a:prstGeom>
              <a:solidFill>
                <a:schemeClr val="tx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</a:t>
                </a:r>
                <a:r>
                  <a:rPr lang="el-GR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Πρόληψη εσφαλμένων συμβολαίων</a:t>
                </a:r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l-GR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και </a:t>
                </a:r>
                <a:r>
                  <a:rPr lang="el-GR" sz="2000" b="1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επανατιμολογήσεων</a:t>
                </a:r>
                <a:endParaRPr lang="el-GR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" name="Οβάλ 10">
                <a:extLst>
                  <a:ext uri="{FF2B5EF4-FFF2-40B4-BE49-F238E27FC236}">
                    <a16:creationId xmlns:a16="http://schemas.microsoft.com/office/drawing/2014/main" id="{6D28E7A5-6D79-F663-5ECE-679DC8696C6A}"/>
                  </a:ext>
                </a:extLst>
              </p:cNvPr>
              <p:cNvSpPr/>
              <p:nvPr/>
            </p:nvSpPr>
            <p:spPr>
              <a:xfrm>
                <a:off x="684212" y="2139194"/>
                <a:ext cx="873197" cy="1093378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</p:grpSp>
        <p:pic>
          <p:nvPicPr>
            <p:cNvPr id="34" name="Εικόνα 33" descr="Εικόνα που περιέχει κείμενο, γραμματοσειρά, σχεδίαση, γραφική ύλη&#10;&#10;Περιγραφή που δημιουργήθηκε αυτόματα">
              <a:extLst>
                <a:ext uri="{FF2B5EF4-FFF2-40B4-BE49-F238E27FC236}">
                  <a16:creationId xmlns:a16="http://schemas.microsoft.com/office/drawing/2014/main" id="{6DC7B75D-2C9C-19AC-D89D-7AB04019A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2031" y="2260480"/>
              <a:ext cx="821110" cy="821110"/>
            </a:xfrm>
            <a:prstGeom prst="rect">
              <a:avLst/>
            </a:prstGeom>
          </p:spPr>
        </p:pic>
      </p:grpSp>
      <p:grpSp>
        <p:nvGrpSpPr>
          <p:cNvPr id="42" name="Ομάδα 41">
            <a:extLst>
              <a:ext uri="{FF2B5EF4-FFF2-40B4-BE49-F238E27FC236}">
                <a16:creationId xmlns:a16="http://schemas.microsoft.com/office/drawing/2014/main" id="{9323ADD5-6F7E-E2BD-8781-3C33F369B7A7}"/>
              </a:ext>
            </a:extLst>
          </p:cNvPr>
          <p:cNvGrpSpPr/>
          <p:nvPr/>
        </p:nvGrpSpPr>
        <p:grpSpPr>
          <a:xfrm>
            <a:off x="684210" y="3625429"/>
            <a:ext cx="5215145" cy="1093378"/>
            <a:chOff x="684210" y="3625429"/>
            <a:chExt cx="5215145" cy="1093378"/>
          </a:xfrm>
        </p:grpSpPr>
        <p:grpSp>
          <p:nvGrpSpPr>
            <p:cNvPr id="12" name="Ομάδα 11">
              <a:extLst>
                <a:ext uri="{FF2B5EF4-FFF2-40B4-BE49-F238E27FC236}">
                  <a16:creationId xmlns:a16="http://schemas.microsoft.com/office/drawing/2014/main" id="{F7522C9D-04BC-5599-E40A-095A711BE442}"/>
                </a:ext>
              </a:extLst>
            </p:cNvPr>
            <p:cNvGrpSpPr/>
            <p:nvPr/>
          </p:nvGrpSpPr>
          <p:grpSpPr>
            <a:xfrm>
              <a:off x="684210" y="3625429"/>
              <a:ext cx="5215145" cy="1093378"/>
              <a:chOff x="684212" y="2139194"/>
              <a:chExt cx="5126654" cy="1093378"/>
            </a:xfrm>
          </p:grpSpPr>
          <p:sp>
            <p:nvSpPr>
              <p:cNvPr id="13" name="Ορθογώνιο 12">
                <a:extLst>
                  <a:ext uri="{FF2B5EF4-FFF2-40B4-BE49-F238E27FC236}">
                    <a16:creationId xmlns:a16="http://schemas.microsoft.com/office/drawing/2014/main" id="{6019E5B6-7533-BC48-31A3-80E5503AD445}"/>
                  </a:ext>
                </a:extLst>
              </p:cNvPr>
              <p:cNvSpPr/>
              <p:nvPr/>
            </p:nvSpPr>
            <p:spPr>
              <a:xfrm>
                <a:off x="1430594" y="2238722"/>
                <a:ext cx="4380272" cy="887578"/>
              </a:xfrm>
              <a:prstGeom prst="rect">
                <a:avLst/>
              </a:prstGeom>
              <a:solidFill>
                <a:schemeClr val="tx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Προσαρμόστε τα δεδομένα τιμολόγησης απροβλημάτιστα</a:t>
                </a:r>
              </a:p>
              <a:p>
                <a:pPr algn="ctr"/>
                <a:r>
                  <a:rPr lang="el-GR" sz="2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με τους συνεργάτες</a:t>
                </a:r>
                <a:r>
                  <a:rPr lang="en-US" sz="2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l-GR" sz="2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σας</a:t>
                </a:r>
              </a:p>
            </p:txBody>
          </p:sp>
          <p:sp>
            <p:nvSpPr>
              <p:cNvPr id="14" name="Οβάλ 13">
                <a:extLst>
                  <a:ext uri="{FF2B5EF4-FFF2-40B4-BE49-F238E27FC236}">
                    <a16:creationId xmlns:a16="http://schemas.microsoft.com/office/drawing/2014/main" id="{A4345AC5-DF7A-6C94-3F66-0872CF9FBEC9}"/>
                  </a:ext>
                </a:extLst>
              </p:cNvPr>
              <p:cNvSpPr/>
              <p:nvPr/>
            </p:nvSpPr>
            <p:spPr>
              <a:xfrm>
                <a:off x="684212" y="2139194"/>
                <a:ext cx="1093378" cy="1093378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</p:grpSp>
        <p:pic>
          <p:nvPicPr>
            <p:cNvPr id="36" name="Εικόνα 35" descr="Εικόνα που περιέχει γραφικά, γραμματοσειρά, λογότυπο, σύμβολο&#10;&#10;Περιγραφή που δημιουργήθηκε αυτόματα">
              <a:extLst>
                <a:ext uri="{FF2B5EF4-FFF2-40B4-BE49-F238E27FC236}">
                  <a16:creationId xmlns:a16="http://schemas.microsoft.com/office/drawing/2014/main" id="{A4C6627A-DC19-3A31-C0D9-353E2B8F9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318" y="3787006"/>
              <a:ext cx="791830" cy="791830"/>
            </a:xfrm>
            <a:prstGeom prst="rect">
              <a:avLst/>
            </a:prstGeom>
          </p:spPr>
        </p:pic>
      </p:grpSp>
      <p:grpSp>
        <p:nvGrpSpPr>
          <p:cNvPr id="43" name="Ομάδα 42">
            <a:extLst>
              <a:ext uri="{FF2B5EF4-FFF2-40B4-BE49-F238E27FC236}">
                <a16:creationId xmlns:a16="http://schemas.microsoft.com/office/drawing/2014/main" id="{B0CAC744-C288-91B8-F2B9-812BE9876506}"/>
              </a:ext>
            </a:extLst>
          </p:cNvPr>
          <p:cNvGrpSpPr/>
          <p:nvPr/>
        </p:nvGrpSpPr>
        <p:grpSpPr>
          <a:xfrm>
            <a:off x="684210" y="5123898"/>
            <a:ext cx="5215145" cy="1093378"/>
            <a:chOff x="684210" y="5123898"/>
            <a:chExt cx="5215145" cy="1093378"/>
          </a:xfrm>
        </p:grpSpPr>
        <p:grpSp>
          <p:nvGrpSpPr>
            <p:cNvPr id="15" name="Ομάδα 14">
              <a:extLst>
                <a:ext uri="{FF2B5EF4-FFF2-40B4-BE49-F238E27FC236}">
                  <a16:creationId xmlns:a16="http://schemas.microsoft.com/office/drawing/2014/main" id="{F2487AA4-9720-AD07-FFFD-FDD591572381}"/>
                </a:ext>
              </a:extLst>
            </p:cNvPr>
            <p:cNvGrpSpPr/>
            <p:nvPr/>
          </p:nvGrpSpPr>
          <p:grpSpPr>
            <a:xfrm>
              <a:off x="684210" y="5123898"/>
              <a:ext cx="5215145" cy="1093378"/>
              <a:chOff x="684211" y="2139194"/>
              <a:chExt cx="4094266" cy="1093378"/>
            </a:xfrm>
          </p:grpSpPr>
          <p:sp>
            <p:nvSpPr>
              <p:cNvPr id="16" name="Ορθογώνιο 15">
                <a:extLst>
                  <a:ext uri="{FF2B5EF4-FFF2-40B4-BE49-F238E27FC236}">
                    <a16:creationId xmlns:a16="http://schemas.microsoft.com/office/drawing/2014/main" id="{C16E7323-1DD4-2905-A70A-51BDFBF5B407}"/>
                  </a:ext>
                </a:extLst>
              </p:cNvPr>
              <p:cNvSpPr/>
              <p:nvPr/>
            </p:nvSpPr>
            <p:spPr>
              <a:xfrm>
                <a:off x="1280289" y="2238722"/>
                <a:ext cx="3498188" cy="887578"/>
              </a:xfrm>
              <a:prstGeom prst="rect">
                <a:avLst/>
              </a:prstGeom>
              <a:solidFill>
                <a:schemeClr val="tx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Αυτοματοποιήστε τις διαδικασίες επιστροφής χρημάτων για </a:t>
                </a:r>
              </a:p>
              <a:p>
                <a:pPr algn="ctr"/>
                <a:r>
                  <a:rPr lang="el-GR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μεγαλύτερη αποτελεσματικότητα</a:t>
                </a:r>
              </a:p>
            </p:txBody>
          </p:sp>
          <p:sp>
            <p:nvSpPr>
              <p:cNvPr id="17" name="Οβάλ 16">
                <a:extLst>
                  <a:ext uri="{FF2B5EF4-FFF2-40B4-BE49-F238E27FC236}">
                    <a16:creationId xmlns:a16="http://schemas.microsoft.com/office/drawing/2014/main" id="{0AC23A3B-B2B7-A649-BE85-9B93C3A8C0D9}"/>
                  </a:ext>
                </a:extLst>
              </p:cNvPr>
              <p:cNvSpPr/>
              <p:nvPr/>
            </p:nvSpPr>
            <p:spPr>
              <a:xfrm>
                <a:off x="684211" y="2139194"/>
                <a:ext cx="873197" cy="1093378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</p:grpSp>
        <p:pic>
          <p:nvPicPr>
            <p:cNvPr id="37" name="Εικόνα 36" descr="Εικόνα που περιέχει γραφικά, κύκλος, πολυχρωμία, γραφιστική&#10;&#10;Περιγραφή που δημιουργήθηκε αυτόματα">
              <a:extLst>
                <a:ext uri="{FF2B5EF4-FFF2-40B4-BE49-F238E27FC236}">
                  <a16:creationId xmlns:a16="http://schemas.microsoft.com/office/drawing/2014/main" id="{2C91A24E-9A1C-754D-2236-6B1176AF8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910" y="5265982"/>
              <a:ext cx="807454" cy="807454"/>
            </a:xfrm>
            <a:prstGeom prst="rect">
              <a:avLst/>
            </a:prstGeom>
          </p:spPr>
        </p:pic>
      </p:grpSp>
      <p:grpSp>
        <p:nvGrpSpPr>
          <p:cNvPr id="44" name="Ομάδα 43">
            <a:extLst>
              <a:ext uri="{FF2B5EF4-FFF2-40B4-BE49-F238E27FC236}">
                <a16:creationId xmlns:a16="http://schemas.microsoft.com/office/drawing/2014/main" id="{A5BA49CA-9818-4B7F-99A2-6E86744E8E44}"/>
              </a:ext>
            </a:extLst>
          </p:cNvPr>
          <p:cNvGrpSpPr/>
          <p:nvPr/>
        </p:nvGrpSpPr>
        <p:grpSpPr>
          <a:xfrm>
            <a:off x="6292645" y="2139194"/>
            <a:ext cx="5215143" cy="1093378"/>
            <a:chOff x="6292645" y="2139194"/>
            <a:chExt cx="5215143" cy="1093378"/>
          </a:xfrm>
        </p:grpSpPr>
        <p:grpSp>
          <p:nvGrpSpPr>
            <p:cNvPr id="18" name="Ομάδα 17">
              <a:extLst>
                <a:ext uri="{FF2B5EF4-FFF2-40B4-BE49-F238E27FC236}">
                  <a16:creationId xmlns:a16="http://schemas.microsoft.com/office/drawing/2014/main" id="{DFF8CB19-4621-C750-08CB-CCBE469552B8}"/>
                </a:ext>
              </a:extLst>
            </p:cNvPr>
            <p:cNvGrpSpPr/>
            <p:nvPr/>
          </p:nvGrpSpPr>
          <p:grpSpPr>
            <a:xfrm>
              <a:off x="6292645" y="2139194"/>
              <a:ext cx="5215143" cy="1093378"/>
              <a:chOff x="684212" y="2139194"/>
              <a:chExt cx="4094267" cy="1093378"/>
            </a:xfrm>
          </p:grpSpPr>
          <p:sp>
            <p:nvSpPr>
              <p:cNvPr id="19" name="Ορθογώνιο 18">
                <a:extLst>
                  <a:ext uri="{FF2B5EF4-FFF2-40B4-BE49-F238E27FC236}">
                    <a16:creationId xmlns:a16="http://schemas.microsoft.com/office/drawing/2014/main" id="{AF40D1FC-CAA9-0CB6-7220-21C19DA79F86}"/>
                  </a:ext>
                </a:extLst>
              </p:cNvPr>
              <p:cNvSpPr/>
              <p:nvPr/>
            </p:nvSpPr>
            <p:spPr>
              <a:xfrm>
                <a:off x="1280290" y="2238722"/>
                <a:ext cx="3498189" cy="887578"/>
              </a:xfrm>
              <a:prstGeom prst="rect">
                <a:avLst/>
              </a:prstGeom>
              <a:solidFill>
                <a:schemeClr val="tx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Βελτίωση της ρευστότητας μέσω αυτοματοποιημένης επίλυσης επιστροφής χρημάτων</a:t>
                </a:r>
              </a:p>
            </p:txBody>
          </p:sp>
          <p:sp>
            <p:nvSpPr>
              <p:cNvPr id="20" name="Οβάλ 19">
                <a:extLst>
                  <a:ext uri="{FF2B5EF4-FFF2-40B4-BE49-F238E27FC236}">
                    <a16:creationId xmlns:a16="http://schemas.microsoft.com/office/drawing/2014/main" id="{4E34746F-FEDA-1FB9-6F94-050C8BACAAD5}"/>
                  </a:ext>
                </a:extLst>
              </p:cNvPr>
              <p:cNvSpPr/>
              <p:nvPr/>
            </p:nvSpPr>
            <p:spPr>
              <a:xfrm>
                <a:off x="684212" y="2139194"/>
                <a:ext cx="873197" cy="1093378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</p:grpSp>
        <p:pic>
          <p:nvPicPr>
            <p:cNvPr id="39" name="Εικόνα 38" descr="Εικόνα που περιέχει σύμβολο, στιγμιότυπο οθόνης&#10;&#10;Περιγραφή που δημιουργήθηκε αυτόματα">
              <a:extLst>
                <a:ext uri="{FF2B5EF4-FFF2-40B4-BE49-F238E27FC236}">
                  <a16:creationId xmlns:a16="http://schemas.microsoft.com/office/drawing/2014/main" id="{FE910DC1-C87F-2862-255F-FE0FAFFF1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0297" y="2307489"/>
              <a:ext cx="701181" cy="701181"/>
            </a:xfrm>
            <a:prstGeom prst="rect">
              <a:avLst/>
            </a:prstGeom>
          </p:spPr>
        </p:pic>
      </p:grpSp>
      <p:pic>
        <p:nvPicPr>
          <p:cNvPr id="40" name="Contracts &amp; Chargebacks on MediLedger - Product Overview">
            <a:hlinkClick r:id="" action="ppaction://media"/>
            <a:extLst>
              <a:ext uri="{FF2B5EF4-FFF2-40B4-BE49-F238E27FC236}">
                <a16:creationId xmlns:a16="http://schemas.microsoft.com/office/drawing/2014/main" id="{E6FD1C76-FDDF-4371-0AF2-1971F052A4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803240" y="3625429"/>
            <a:ext cx="4516946" cy="2540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53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4784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36" fill="hold" display="0">
                  <p:stCondLst>
                    <p:cond delay="indefinite"/>
                  </p:stCondLst>
                </p:cTn>
                <p:tgtEl>
                  <p:spTgt spid="40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Εικόνα που περιέχει κείμενο, γραμματοσειρά, λογότυπο, γραφικά&#10;&#10;Περιγραφή που δημιουργήθηκε αυτόματα">
            <a:extLst>
              <a:ext uri="{FF2B5EF4-FFF2-40B4-BE49-F238E27FC236}">
                <a16:creationId xmlns:a16="http://schemas.microsoft.com/office/drawing/2014/main" id="{D5D8BA0F-E473-7EAE-608E-6D95B2D0FEC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018" y="91102"/>
            <a:ext cx="1325563" cy="1325563"/>
          </a:xfrm>
          <a:prstGeom prst="rect">
            <a:avLst/>
          </a:prstGeom>
          <a:ln>
            <a:noFill/>
          </a:ln>
        </p:spPr>
      </p:pic>
      <p:grpSp>
        <p:nvGrpSpPr>
          <p:cNvPr id="4" name="Ομάδα 3">
            <a:extLst>
              <a:ext uri="{FF2B5EF4-FFF2-40B4-BE49-F238E27FC236}">
                <a16:creationId xmlns:a16="http://schemas.microsoft.com/office/drawing/2014/main" id="{68088292-828A-A047-60C5-4E18DDA57571}"/>
              </a:ext>
            </a:extLst>
          </p:cNvPr>
          <p:cNvGrpSpPr/>
          <p:nvPr/>
        </p:nvGrpSpPr>
        <p:grpSpPr>
          <a:xfrm>
            <a:off x="684212" y="301305"/>
            <a:ext cx="4094265" cy="810801"/>
            <a:chOff x="684212" y="301305"/>
            <a:chExt cx="4094265" cy="810801"/>
          </a:xfrm>
        </p:grpSpPr>
        <p:sp>
          <p:nvSpPr>
            <p:cNvPr id="6" name="Ορθογώνιο: Στρογγύλεμα γωνιών 5">
              <a:extLst>
                <a:ext uri="{FF2B5EF4-FFF2-40B4-BE49-F238E27FC236}">
                  <a16:creationId xmlns:a16="http://schemas.microsoft.com/office/drawing/2014/main" id="{ADB8AE7E-E61C-BE91-07EA-82A261AE298D}"/>
                </a:ext>
              </a:extLst>
            </p:cNvPr>
            <p:cNvSpPr/>
            <p:nvPr/>
          </p:nvSpPr>
          <p:spPr>
            <a:xfrm>
              <a:off x="684212" y="301305"/>
              <a:ext cx="4094265" cy="810801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l-GR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7" name="Γραφικό 6">
              <a:extLst>
                <a:ext uri="{FF2B5EF4-FFF2-40B4-BE49-F238E27FC236}">
                  <a16:creationId xmlns:a16="http://schemas.microsoft.com/office/drawing/2014/main" id="{568C02FC-9E99-420B-7E12-0AC7AA4A7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74626" y="348031"/>
              <a:ext cx="3538382" cy="696632"/>
            </a:xfrm>
            <a:prstGeom prst="rect">
              <a:avLst/>
            </a:prstGeom>
          </p:spPr>
        </p:pic>
      </p:grpSp>
      <p:grpSp>
        <p:nvGrpSpPr>
          <p:cNvPr id="10" name="Ομάδα 9">
            <a:extLst>
              <a:ext uri="{FF2B5EF4-FFF2-40B4-BE49-F238E27FC236}">
                <a16:creationId xmlns:a16="http://schemas.microsoft.com/office/drawing/2014/main" id="{BC52CE67-BAB7-7446-B3C8-462B664A32FC}"/>
              </a:ext>
            </a:extLst>
          </p:cNvPr>
          <p:cNvGrpSpPr/>
          <p:nvPr/>
        </p:nvGrpSpPr>
        <p:grpSpPr>
          <a:xfrm>
            <a:off x="684212" y="1416665"/>
            <a:ext cx="5893569" cy="417970"/>
            <a:chOff x="51011" y="733399"/>
            <a:chExt cx="5103756" cy="886471"/>
          </a:xfrm>
        </p:grpSpPr>
        <p:sp>
          <p:nvSpPr>
            <p:cNvPr id="11" name="Ορθογώνιο: Στρογγύλεμα γωνιών 10">
              <a:extLst>
                <a:ext uri="{FF2B5EF4-FFF2-40B4-BE49-F238E27FC236}">
                  <a16:creationId xmlns:a16="http://schemas.microsoft.com/office/drawing/2014/main" id="{8F49AC4B-646D-4F20-3EAD-D645432E8149}"/>
                </a:ext>
              </a:extLst>
            </p:cNvPr>
            <p:cNvSpPr/>
            <p:nvPr/>
          </p:nvSpPr>
          <p:spPr>
            <a:xfrm>
              <a:off x="51011" y="733399"/>
              <a:ext cx="5103756" cy="886471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endParaRPr lang="el-GR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Ορθογώνιο: Στρογγύλεμα γωνιών 4">
              <a:extLst>
                <a:ext uri="{FF2B5EF4-FFF2-40B4-BE49-F238E27FC236}">
                  <a16:creationId xmlns:a16="http://schemas.microsoft.com/office/drawing/2014/main" id="{DDE3DB28-F391-366B-9EBB-E7082ADAB727}"/>
                </a:ext>
              </a:extLst>
            </p:cNvPr>
            <p:cNvSpPr txBox="1"/>
            <p:nvPr/>
          </p:nvSpPr>
          <p:spPr>
            <a:xfrm>
              <a:off x="94292" y="776680"/>
              <a:ext cx="5017192" cy="7999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9136" tIns="199136" rIns="199136" bIns="199136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Medical Surgical Companies</a:t>
              </a:r>
              <a:endParaRPr lang="el-GR" sz="2800" b="1" kern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4" name="Ομάδα 43">
            <a:extLst>
              <a:ext uri="{FF2B5EF4-FFF2-40B4-BE49-F238E27FC236}">
                <a16:creationId xmlns:a16="http://schemas.microsoft.com/office/drawing/2014/main" id="{0D00D643-58CE-D0AD-2FF2-AB2CD83620B3}"/>
              </a:ext>
            </a:extLst>
          </p:cNvPr>
          <p:cNvGrpSpPr/>
          <p:nvPr/>
        </p:nvGrpSpPr>
        <p:grpSpPr>
          <a:xfrm>
            <a:off x="684212" y="2139194"/>
            <a:ext cx="5215143" cy="1093378"/>
            <a:chOff x="684212" y="2139194"/>
            <a:chExt cx="5215143" cy="1093378"/>
          </a:xfrm>
        </p:grpSpPr>
        <p:grpSp>
          <p:nvGrpSpPr>
            <p:cNvPr id="2" name="Ομάδα 1">
              <a:extLst>
                <a:ext uri="{FF2B5EF4-FFF2-40B4-BE49-F238E27FC236}">
                  <a16:creationId xmlns:a16="http://schemas.microsoft.com/office/drawing/2014/main" id="{2C88A307-8C04-A5FB-1493-AC190240B519}"/>
                </a:ext>
              </a:extLst>
            </p:cNvPr>
            <p:cNvGrpSpPr/>
            <p:nvPr/>
          </p:nvGrpSpPr>
          <p:grpSpPr>
            <a:xfrm>
              <a:off x="684212" y="2139194"/>
              <a:ext cx="5215143" cy="1093378"/>
              <a:chOff x="684212" y="2139194"/>
              <a:chExt cx="4094267" cy="1093378"/>
            </a:xfrm>
          </p:grpSpPr>
          <p:sp>
            <p:nvSpPr>
              <p:cNvPr id="3" name="Ορθογώνιο 2">
                <a:extLst>
                  <a:ext uri="{FF2B5EF4-FFF2-40B4-BE49-F238E27FC236}">
                    <a16:creationId xmlns:a16="http://schemas.microsoft.com/office/drawing/2014/main" id="{DA335580-1BEC-BDCF-C02B-001304E4DC62}"/>
                  </a:ext>
                </a:extLst>
              </p:cNvPr>
              <p:cNvSpPr/>
              <p:nvPr/>
            </p:nvSpPr>
            <p:spPr>
              <a:xfrm>
                <a:off x="1280290" y="2238722"/>
                <a:ext cx="3498189" cy="887578"/>
              </a:xfrm>
              <a:prstGeom prst="rect">
                <a:avLst/>
              </a:prstGeom>
              <a:solidFill>
                <a:schemeClr val="tx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Επίτευξη ταυτοποίησης σε</a:t>
                </a:r>
              </a:p>
              <a:p>
                <a:pPr algn="ctr"/>
                <a:r>
                  <a:rPr lang="el-GR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πραγματικό χρόνο με</a:t>
                </a:r>
              </a:p>
              <a:p>
                <a:pPr algn="ctr"/>
                <a:r>
                  <a:rPr lang="el-GR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χαρτογράφηση διευθύνσεων</a:t>
                </a:r>
              </a:p>
            </p:txBody>
          </p:sp>
          <p:sp>
            <p:nvSpPr>
              <p:cNvPr id="8" name="Οβάλ 7">
                <a:extLst>
                  <a:ext uri="{FF2B5EF4-FFF2-40B4-BE49-F238E27FC236}">
                    <a16:creationId xmlns:a16="http://schemas.microsoft.com/office/drawing/2014/main" id="{D2AE01D1-688E-FD42-EF0F-638386BFAB17}"/>
                  </a:ext>
                </a:extLst>
              </p:cNvPr>
              <p:cNvSpPr/>
              <p:nvPr/>
            </p:nvSpPr>
            <p:spPr>
              <a:xfrm>
                <a:off x="684212" y="2139194"/>
                <a:ext cx="873197" cy="1093378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</p:grpSp>
        <p:pic>
          <p:nvPicPr>
            <p:cNvPr id="34" name="Εικόνα 33" descr="Εικόνα που περιέχει σχεδίαση&#10;&#10;Περιγραφή που δημιουργήθηκε αυτόματα με μέτριο επίπεδο εμπιστοσύνης">
              <a:extLst>
                <a:ext uri="{FF2B5EF4-FFF2-40B4-BE49-F238E27FC236}">
                  <a16:creationId xmlns:a16="http://schemas.microsoft.com/office/drawing/2014/main" id="{302D9A07-9FDB-D8B2-3F41-BAD4ED8B1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435" y="2242612"/>
              <a:ext cx="855103" cy="855103"/>
            </a:xfrm>
            <a:prstGeom prst="rect">
              <a:avLst/>
            </a:prstGeom>
          </p:spPr>
        </p:pic>
      </p:grpSp>
      <p:grpSp>
        <p:nvGrpSpPr>
          <p:cNvPr id="45" name="Ομάδα 44">
            <a:extLst>
              <a:ext uri="{FF2B5EF4-FFF2-40B4-BE49-F238E27FC236}">
                <a16:creationId xmlns:a16="http://schemas.microsoft.com/office/drawing/2014/main" id="{7C0572CE-AED8-C083-655A-F3AFB35076C9}"/>
              </a:ext>
            </a:extLst>
          </p:cNvPr>
          <p:cNvGrpSpPr/>
          <p:nvPr/>
        </p:nvGrpSpPr>
        <p:grpSpPr>
          <a:xfrm>
            <a:off x="684210" y="3625429"/>
            <a:ext cx="5215145" cy="1093378"/>
            <a:chOff x="684210" y="3625429"/>
            <a:chExt cx="5215145" cy="1093378"/>
          </a:xfrm>
        </p:grpSpPr>
        <p:grpSp>
          <p:nvGrpSpPr>
            <p:cNvPr id="9" name="Ομάδα 8">
              <a:extLst>
                <a:ext uri="{FF2B5EF4-FFF2-40B4-BE49-F238E27FC236}">
                  <a16:creationId xmlns:a16="http://schemas.microsoft.com/office/drawing/2014/main" id="{C8F53A7F-412A-2D62-64D6-411A9D15177C}"/>
                </a:ext>
              </a:extLst>
            </p:cNvPr>
            <p:cNvGrpSpPr/>
            <p:nvPr/>
          </p:nvGrpSpPr>
          <p:grpSpPr>
            <a:xfrm>
              <a:off x="684210" y="3625429"/>
              <a:ext cx="5215145" cy="1093378"/>
              <a:chOff x="684212" y="2139194"/>
              <a:chExt cx="5126654" cy="1093378"/>
            </a:xfrm>
          </p:grpSpPr>
          <p:sp>
            <p:nvSpPr>
              <p:cNvPr id="13" name="Ορθογώνιο 12">
                <a:extLst>
                  <a:ext uri="{FF2B5EF4-FFF2-40B4-BE49-F238E27FC236}">
                    <a16:creationId xmlns:a16="http://schemas.microsoft.com/office/drawing/2014/main" id="{204A2C6C-D3BD-3C5D-7A18-998D543635B3}"/>
                  </a:ext>
                </a:extLst>
              </p:cNvPr>
              <p:cNvSpPr/>
              <p:nvPr/>
            </p:nvSpPr>
            <p:spPr>
              <a:xfrm>
                <a:off x="1430594" y="2238722"/>
                <a:ext cx="4380272" cy="887578"/>
              </a:xfrm>
              <a:prstGeom prst="rect">
                <a:avLst/>
              </a:prstGeom>
              <a:solidFill>
                <a:schemeClr val="tx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Παρέχετε τις πιο πρόσφατες τιμές για </a:t>
                </a:r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</a:t>
                </a:r>
              </a:p>
              <a:p>
                <a:pPr algn="ctr"/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l-GR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όλους τους πελάτες, βελτιώνοντας </a:t>
                </a:r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</a:t>
                </a:r>
                <a:r>
                  <a:rPr lang="el-GR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την εμπιστοσύνη και την ικανοποίηση</a:t>
                </a:r>
              </a:p>
            </p:txBody>
          </p:sp>
          <p:sp>
            <p:nvSpPr>
              <p:cNvPr id="14" name="Οβάλ 13">
                <a:extLst>
                  <a:ext uri="{FF2B5EF4-FFF2-40B4-BE49-F238E27FC236}">
                    <a16:creationId xmlns:a16="http://schemas.microsoft.com/office/drawing/2014/main" id="{747E4B1F-17BE-3C8C-A2A7-D1F88D4396AD}"/>
                  </a:ext>
                </a:extLst>
              </p:cNvPr>
              <p:cNvSpPr/>
              <p:nvPr/>
            </p:nvSpPr>
            <p:spPr>
              <a:xfrm>
                <a:off x="684212" y="2139194"/>
                <a:ext cx="1093378" cy="1093378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</p:grpSp>
        <p:pic>
          <p:nvPicPr>
            <p:cNvPr id="36" name="Εικόνα 35">
              <a:extLst>
                <a:ext uri="{FF2B5EF4-FFF2-40B4-BE49-F238E27FC236}">
                  <a16:creationId xmlns:a16="http://schemas.microsoft.com/office/drawing/2014/main" id="{8664820D-7E71-F889-D147-F3EBF1B7A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2843" y="3831229"/>
              <a:ext cx="810801" cy="810801"/>
            </a:xfrm>
            <a:prstGeom prst="rect">
              <a:avLst/>
            </a:prstGeom>
          </p:spPr>
        </p:pic>
      </p:grpSp>
      <p:grpSp>
        <p:nvGrpSpPr>
          <p:cNvPr id="46" name="Ομάδα 45">
            <a:extLst>
              <a:ext uri="{FF2B5EF4-FFF2-40B4-BE49-F238E27FC236}">
                <a16:creationId xmlns:a16="http://schemas.microsoft.com/office/drawing/2014/main" id="{2667EB7D-15C7-5B7D-3380-BCDF7B9E0C34}"/>
              </a:ext>
            </a:extLst>
          </p:cNvPr>
          <p:cNvGrpSpPr/>
          <p:nvPr/>
        </p:nvGrpSpPr>
        <p:grpSpPr>
          <a:xfrm>
            <a:off x="684210" y="5123898"/>
            <a:ext cx="5215145" cy="1093378"/>
            <a:chOff x="684210" y="5123898"/>
            <a:chExt cx="5215145" cy="1093378"/>
          </a:xfrm>
        </p:grpSpPr>
        <p:grpSp>
          <p:nvGrpSpPr>
            <p:cNvPr id="15" name="Ομάδα 14">
              <a:extLst>
                <a:ext uri="{FF2B5EF4-FFF2-40B4-BE49-F238E27FC236}">
                  <a16:creationId xmlns:a16="http://schemas.microsoft.com/office/drawing/2014/main" id="{658AEFB1-D49E-33C5-3363-BDCA13018485}"/>
                </a:ext>
              </a:extLst>
            </p:cNvPr>
            <p:cNvGrpSpPr/>
            <p:nvPr/>
          </p:nvGrpSpPr>
          <p:grpSpPr>
            <a:xfrm>
              <a:off x="684210" y="5123898"/>
              <a:ext cx="5215145" cy="1093378"/>
              <a:chOff x="684211" y="2139194"/>
              <a:chExt cx="4094266" cy="1093378"/>
            </a:xfrm>
          </p:grpSpPr>
          <p:sp>
            <p:nvSpPr>
              <p:cNvPr id="16" name="Ορθογώνιο 15">
                <a:extLst>
                  <a:ext uri="{FF2B5EF4-FFF2-40B4-BE49-F238E27FC236}">
                    <a16:creationId xmlns:a16="http://schemas.microsoft.com/office/drawing/2014/main" id="{C64EDCAC-E545-C87A-3614-D91A3282489F}"/>
                  </a:ext>
                </a:extLst>
              </p:cNvPr>
              <p:cNvSpPr/>
              <p:nvPr/>
            </p:nvSpPr>
            <p:spPr>
              <a:xfrm>
                <a:off x="1280289" y="2238722"/>
                <a:ext cx="3498188" cy="887578"/>
              </a:xfrm>
              <a:prstGeom prst="rect">
                <a:avLst/>
              </a:prstGeom>
              <a:solidFill>
                <a:schemeClr val="tx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1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Διασφάλιση της πιο πρόσφατης τιμολόγησης των συμβάσεων</a:t>
                </a:r>
              </a:p>
            </p:txBody>
          </p:sp>
          <p:sp>
            <p:nvSpPr>
              <p:cNvPr id="17" name="Οβάλ 16">
                <a:extLst>
                  <a:ext uri="{FF2B5EF4-FFF2-40B4-BE49-F238E27FC236}">
                    <a16:creationId xmlns:a16="http://schemas.microsoft.com/office/drawing/2014/main" id="{11496E7D-990C-DCC0-32EF-5FA6ABA5A6A4}"/>
                  </a:ext>
                </a:extLst>
              </p:cNvPr>
              <p:cNvSpPr/>
              <p:nvPr/>
            </p:nvSpPr>
            <p:spPr>
              <a:xfrm>
                <a:off x="684211" y="2139194"/>
                <a:ext cx="873197" cy="1093378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</p:grpSp>
        <p:pic>
          <p:nvPicPr>
            <p:cNvPr id="37" name="Εικόνα 36" descr="Εικόνα που περιέχει κύκλος&#10;&#10;Περιγραφή που δημιουργήθηκε αυτόματα">
              <a:extLst>
                <a:ext uri="{FF2B5EF4-FFF2-40B4-BE49-F238E27FC236}">
                  <a16:creationId xmlns:a16="http://schemas.microsoft.com/office/drawing/2014/main" id="{261F0BBA-2AD2-2CA1-4A81-867A0B0BB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680" y="5301790"/>
              <a:ext cx="794466" cy="794466"/>
            </a:xfrm>
            <a:prstGeom prst="rect">
              <a:avLst/>
            </a:prstGeom>
          </p:spPr>
        </p:pic>
      </p:grpSp>
      <p:grpSp>
        <p:nvGrpSpPr>
          <p:cNvPr id="47" name="Ομάδα 46">
            <a:extLst>
              <a:ext uri="{FF2B5EF4-FFF2-40B4-BE49-F238E27FC236}">
                <a16:creationId xmlns:a16="http://schemas.microsoft.com/office/drawing/2014/main" id="{3AD4DF76-F3FC-B424-8FA8-969DC66F9CE3}"/>
              </a:ext>
            </a:extLst>
          </p:cNvPr>
          <p:cNvGrpSpPr/>
          <p:nvPr/>
        </p:nvGrpSpPr>
        <p:grpSpPr>
          <a:xfrm>
            <a:off x="6292645" y="2139194"/>
            <a:ext cx="5215143" cy="1093378"/>
            <a:chOff x="6292645" y="2139194"/>
            <a:chExt cx="5215143" cy="1093378"/>
          </a:xfrm>
        </p:grpSpPr>
        <p:grpSp>
          <p:nvGrpSpPr>
            <p:cNvPr id="18" name="Ομάδα 17">
              <a:extLst>
                <a:ext uri="{FF2B5EF4-FFF2-40B4-BE49-F238E27FC236}">
                  <a16:creationId xmlns:a16="http://schemas.microsoft.com/office/drawing/2014/main" id="{C0A861B7-EFFF-A5FC-F4F4-F9CF83E754D8}"/>
                </a:ext>
              </a:extLst>
            </p:cNvPr>
            <p:cNvGrpSpPr/>
            <p:nvPr/>
          </p:nvGrpSpPr>
          <p:grpSpPr>
            <a:xfrm>
              <a:off x="6292645" y="2139194"/>
              <a:ext cx="5215143" cy="1093378"/>
              <a:chOff x="684212" y="2139194"/>
              <a:chExt cx="4094267" cy="1093378"/>
            </a:xfrm>
          </p:grpSpPr>
          <p:sp>
            <p:nvSpPr>
              <p:cNvPr id="19" name="Ορθογώνιο 18">
                <a:extLst>
                  <a:ext uri="{FF2B5EF4-FFF2-40B4-BE49-F238E27FC236}">
                    <a16:creationId xmlns:a16="http://schemas.microsoft.com/office/drawing/2014/main" id="{066A5036-E100-5B7B-52E7-10F15277CD6D}"/>
                  </a:ext>
                </a:extLst>
              </p:cNvPr>
              <p:cNvSpPr/>
              <p:nvPr/>
            </p:nvSpPr>
            <p:spPr>
              <a:xfrm>
                <a:off x="1280290" y="2238722"/>
                <a:ext cx="3498189" cy="887578"/>
              </a:xfrm>
              <a:prstGeom prst="rect">
                <a:avLst/>
              </a:prstGeom>
              <a:solidFill>
                <a:schemeClr val="tx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Διαφάνεια στην επιλογή των τιμών </a:t>
                </a:r>
              </a:p>
              <a:p>
                <a:pPr algn="ctr"/>
                <a:r>
                  <a:rPr lang="el-GR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στις συμβάσεις ανάμεσα σε όλα</a:t>
                </a:r>
              </a:p>
              <a:p>
                <a:pPr algn="ctr"/>
                <a:r>
                  <a:rPr lang="el-GR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τα μέλη σε πραγματικό χρόνο</a:t>
                </a:r>
              </a:p>
            </p:txBody>
          </p:sp>
          <p:sp>
            <p:nvSpPr>
              <p:cNvPr id="20" name="Οβάλ 19">
                <a:extLst>
                  <a:ext uri="{FF2B5EF4-FFF2-40B4-BE49-F238E27FC236}">
                    <a16:creationId xmlns:a16="http://schemas.microsoft.com/office/drawing/2014/main" id="{0C208B90-28E2-5AC6-84B5-C43A1DE15A06}"/>
                  </a:ext>
                </a:extLst>
              </p:cNvPr>
              <p:cNvSpPr/>
              <p:nvPr/>
            </p:nvSpPr>
            <p:spPr>
              <a:xfrm>
                <a:off x="684212" y="2139194"/>
                <a:ext cx="873197" cy="1093378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</p:grpSp>
        <p:pic>
          <p:nvPicPr>
            <p:cNvPr id="39" name="Εικόνα 38" descr="Εικόνα που περιέχει σύμβολο, λογότυπο, κύκλος, γραφικά&#10;&#10;Περιγραφή που δημιουργήθηκε αυτόματα">
              <a:extLst>
                <a:ext uri="{FF2B5EF4-FFF2-40B4-BE49-F238E27FC236}">
                  <a16:creationId xmlns:a16="http://schemas.microsoft.com/office/drawing/2014/main" id="{969260D4-E6D1-F2B6-5672-D1A27CD5F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4660" y="2298241"/>
              <a:ext cx="748220" cy="748220"/>
            </a:xfrm>
            <a:prstGeom prst="rect">
              <a:avLst/>
            </a:prstGeom>
          </p:spPr>
        </p:pic>
      </p:grpSp>
      <p:grpSp>
        <p:nvGrpSpPr>
          <p:cNvPr id="48" name="Ομάδα 47">
            <a:extLst>
              <a:ext uri="{FF2B5EF4-FFF2-40B4-BE49-F238E27FC236}">
                <a16:creationId xmlns:a16="http://schemas.microsoft.com/office/drawing/2014/main" id="{4F8F526C-05B9-F90D-37D0-68D96271C4FE}"/>
              </a:ext>
            </a:extLst>
          </p:cNvPr>
          <p:cNvGrpSpPr/>
          <p:nvPr/>
        </p:nvGrpSpPr>
        <p:grpSpPr>
          <a:xfrm>
            <a:off x="6292645" y="3622057"/>
            <a:ext cx="5215143" cy="1093378"/>
            <a:chOff x="6292645" y="3622057"/>
            <a:chExt cx="5215143" cy="1093378"/>
          </a:xfrm>
        </p:grpSpPr>
        <p:grpSp>
          <p:nvGrpSpPr>
            <p:cNvPr id="21" name="Ομάδα 20">
              <a:extLst>
                <a:ext uri="{FF2B5EF4-FFF2-40B4-BE49-F238E27FC236}">
                  <a16:creationId xmlns:a16="http://schemas.microsoft.com/office/drawing/2014/main" id="{3DAE3C6D-E78D-FE7E-4FEB-87FD14AA120B}"/>
                </a:ext>
              </a:extLst>
            </p:cNvPr>
            <p:cNvGrpSpPr/>
            <p:nvPr/>
          </p:nvGrpSpPr>
          <p:grpSpPr>
            <a:xfrm>
              <a:off x="6292645" y="3622057"/>
              <a:ext cx="5215143" cy="1093378"/>
              <a:chOff x="684212" y="2139194"/>
              <a:chExt cx="4094267" cy="1093378"/>
            </a:xfrm>
          </p:grpSpPr>
          <p:sp>
            <p:nvSpPr>
              <p:cNvPr id="22" name="Ορθογώνιο 21">
                <a:extLst>
                  <a:ext uri="{FF2B5EF4-FFF2-40B4-BE49-F238E27FC236}">
                    <a16:creationId xmlns:a16="http://schemas.microsoft.com/office/drawing/2014/main" id="{22126C53-41CB-AA14-73A3-652EF9142370}"/>
                  </a:ext>
                </a:extLst>
              </p:cNvPr>
              <p:cNvSpPr/>
              <p:nvPr/>
            </p:nvSpPr>
            <p:spPr>
              <a:xfrm>
                <a:off x="1280290" y="2238722"/>
                <a:ext cx="3498189" cy="887578"/>
              </a:xfrm>
              <a:prstGeom prst="rect">
                <a:avLst/>
              </a:prstGeom>
              <a:solidFill>
                <a:schemeClr val="tx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Ανάκτηση εσόδων που χάνονται </a:t>
                </a:r>
              </a:p>
              <a:p>
                <a:pPr algn="ctr"/>
                <a:r>
                  <a:rPr lang="el-GR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από μη έγκυρες επιστροφές</a:t>
                </a:r>
              </a:p>
              <a:p>
                <a:pPr algn="ctr"/>
                <a:r>
                  <a:rPr lang="el-GR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χρημάτων</a:t>
                </a:r>
              </a:p>
            </p:txBody>
          </p:sp>
          <p:sp>
            <p:nvSpPr>
              <p:cNvPr id="23" name="Οβάλ 22">
                <a:extLst>
                  <a:ext uri="{FF2B5EF4-FFF2-40B4-BE49-F238E27FC236}">
                    <a16:creationId xmlns:a16="http://schemas.microsoft.com/office/drawing/2014/main" id="{0AA6971D-0C33-5619-54E2-CBCFC076B4ED}"/>
                  </a:ext>
                </a:extLst>
              </p:cNvPr>
              <p:cNvSpPr/>
              <p:nvPr/>
            </p:nvSpPr>
            <p:spPr>
              <a:xfrm>
                <a:off x="684212" y="2139194"/>
                <a:ext cx="873197" cy="1093378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</p:grpSp>
        <p:pic>
          <p:nvPicPr>
            <p:cNvPr id="41" name="Εικόνα 40" descr="Εικόνα που περιέχει clipart, καρτούν, εικονογράφηση&#10;&#10;Περιγραφή που δημιουργήθηκε αυτόματα">
              <a:extLst>
                <a:ext uri="{FF2B5EF4-FFF2-40B4-BE49-F238E27FC236}">
                  <a16:creationId xmlns:a16="http://schemas.microsoft.com/office/drawing/2014/main" id="{C83DFAC3-81F3-ADF7-07B9-0AFCD56E4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0604" y="3721585"/>
              <a:ext cx="834705" cy="834705"/>
            </a:xfrm>
            <a:prstGeom prst="rect">
              <a:avLst/>
            </a:prstGeom>
          </p:spPr>
        </p:pic>
      </p:grpSp>
      <p:grpSp>
        <p:nvGrpSpPr>
          <p:cNvPr id="49" name="Ομάδα 48">
            <a:extLst>
              <a:ext uri="{FF2B5EF4-FFF2-40B4-BE49-F238E27FC236}">
                <a16:creationId xmlns:a16="http://schemas.microsoft.com/office/drawing/2014/main" id="{AFB5DAA8-7809-833B-9356-23F8B6E2879D}"/>
              </a:ext>
            </a:extLst>
          </p:cNvPr>
          <p:cNvGrpSpPr/>
          <p:nvPr/>
        </p:nvGrpSpPr>
        <p:grpSpPr>
          <a:xfrm>
            <a:off x="6292645" y="5098176"/>
            <a:ext cx="5215143" cy="1093378"/>
            <a:chOff x="6292645" y="5098176"/>
            <a:chExt cx="5215143" cy="1093378"/>
          </a:xfrm>
        </p:grpSpPr>
        <p:grpSp>
          <p:nvGrpSpPr>
            <p:cNvPr id="24" name="Ομάδα 23">
              <a:extLst>
                <a:ext uri="{FF2B5EF4-FFF2-40B4-BE49-F238E27FC236}">
                  <a16:creationId xmlns:a16="http://schemas.microsoft.com/office/drawing/2014/main" id="{E71E8CF9-7375-276D-C231-AED2F2D7CE29}"/>
                </a:ext>
              </a:extLst>
            </p:cNvPr>
            <p:cNvGrpSpPr/>
            <p:nvPr/>
          </p:nvGrpSpPr>
          <p:grpSpPr>
            <a:xfrm>
              <a:off x="6292645" y="5098176"/>
              <a:ext cx="5215143" cy="1093378"/>
              <a:chOff x="684212" y="2139194"/>
              <a:chExt cx="4094267" cy="1093378"/>
            </a:xfrm>
          </p:grpSpPr>
          <p:sp>
            <p:nvSpPr>
              <p:cNvPr id="25" name="Ορθογώνιο 24">
                <a:extLst>
                  <a:ext uri="{FF2B5EF4-FFF2-40B4-BE49-F238E27FC236}">
                    <a16:creationId xmlns:a16="http://schemas.microsoft.com/office/drawing/2014/main" id="{DBF895E5-D306-3D27-62D2-3B0135010287}"/>
                  </a:ext>
                </a:extLst>
              </p:cNvPr>
              <p:cNvSpPr/>
              <p:nvPr/>
            </p:nvSpPr>
            <p:spPr>
              <a:xfrm>
                <a:off x="1280290" y="2238722"/>
                <a:ext cx="3498189" cy="887578"/>
              </a:xfrm>
              <a:prstGeom prst="rect">
                <a:avLst/>
              </a:prstGeom>
              <a:solidFill>
                <a:schemeClr val="tx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</a:t>
                </a:r>
                <a:r>
                  <a:rPr lang="el-GR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Διατήρηση μιας ενιαίας προέλευσης </a:t>
                </a:r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</a:p>
              <a:p>
                <a:pPr algn="ctr"/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:r>
                  <a:rPr lang="el-GR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πληροφοριών για τις συμβάσεις </a:t>
                </a:r>
                <a:endParaRPr lang="en-US" sz="2000" b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n-US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:r>
                  <a:rPr lang="el-GR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των εμπορικών συνεργατών</a:t>
                </a:r>
              </a:p>
            </p:txBody>
          </p:sp>
          <p:sp>
            <p:nvSpPr>
              <p:cNvPr id="26" name="Οβάλ 25">
                <a:extLst>
                  <a:ext uri="{FF2B5EF4-FFF2-40B4-BE49-F238E27FC236}">
                    <a16:creationId xmlns:a16="http://schemas.microsoft.com/office/drawing/2014/main" id="{10FCC969-3230-D351-92B3-504D8B86A117}"/>
                  </a:ext>
                </a:extLst>
              </p:cNvPr>
              <p:cNvSpPr/>
              <p:nvPr/>
            </p:nvSpPr>
            <p:spPr>
              <a:xfrm>
                <a:off x="684212" y="2139194"/>
                <a:ext cx="873197" cy="1093378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</p:grpSp>
        <p:pic>
          <p:nvPicPr>
            <p:cNvPr id="43" name="Εικόνα 42" descr="Εικόνα που περιέχει γραφικά, γραμματοσειρά, γραφιστική, λογότυπο&#10;&#10;Περιγραφή που δημιουργήθηκε αυτόματα">
              <a:extLst>
                <a:ext uri="{FF2B5EF4-FFF2-40B4-BE49-F238E27FC236}">
                  <a16:creationId xmlns:a16="http://schemas.microsoft.com/office/drawing/2014/main" id="{D59059A4-C885-A713-834A-7059FFC3A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1155" y="5267670"/>
              <a:ext cx="783492" cy="7834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3057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Εικόνα που περιέχει κείμενο, γραμματοσειρά, λογότυπο, γραφικά&#10;&#10;Περιγραφή που δημιουργήθηκε αυτόματα">
            <a:extLst>
              <a:ext uri="{FF2B5EF4-FFF2-40B4-BE49-F238E27FC236}">
                <a16:creationId xmlns:a16="http://schemas.microsoft.com/office/drawing/2014/main" id="{5FC97F52-8D7F-CFC4-B576-D912ECF9EB7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018" y="91102"/>
            <a:ext cx="1325563" cy="1325563"/>
          </a:xfrm>
          <a:prstGeom prst="rect">
            <a:avLst/>
          </a:prstGeom>
          <a:ln>
            <a:noFill/>
          </a:ln>
        </p:spPr>
      </p:pic>
      <p:grpSp>
        <p:nvGrpSpPr>
          <p:cNvPr id="4" name="Ομάδα 3">
            <a:extLst>
              <a:ext uri="{FF2B5EF4-FFF2-40B4-BE49-F238E27FC236}">
                <a16:creationId xmlns:a16="http://schemas.microsoft.com/office/drawing/2014/main" id="{A56667F8-D56B-36B2-73D8-8DB0E2ED2D82}"/>
              </a:ext>
            </a:extLst>
          </p:cNvPr>
          <p:cNvGrpSpPr/>
          <p:nvPr/>
        </p:nvGrpSpPr>
        <p:grpSpPr>
          <a:xfrm>
            <a:off x="684212" y="301305"/>
            <a:ext cx="4094265" cy="810801"/>
            <a:chOff x="684212" y="301305"/>
            <a:chExt cx="4094265" cy="810801"/>
          </a:xfrm>
        </p:grpSpPr>
        <p:sp>
          <p:nvSpPr>
            <p:cNvPr id="6" name="Ορθογώνιο: Στρογγύλεμα γωνιών 5">
              <a:extLst>
                <a:ext uri="{FF2B5EF4-FFF2-40B4-BE49-F238E27FC236}">
                  <a16:creationId xmlns:a16="http://schemas.microsoft.com/office/drawing/2014/main" id="{25BD501A-112E-AC93-0021-E5A61AE04228}"/>
                </a:ext>
              </a:extLst>
            </p:cNvPr>
            <p:cNvSpPr/>
            <p:nvPr/>
          </p:nvSpPr>
          <p:spPr>
            <a:xfrm>
              <a:off x="684212" y="301305"/>
              <a:ext cx="4094265" cy="810801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l-GR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7" name="Γραφικό 6">
              <a:extLst>
                <a:ext uri="{FF2B5EF4-FFF2-40B4-BE49-F238E27FC236}">
                  <a16:creationId xmlns:a16="http://schemas.microsoft.com/office/drawing/2014/main" id="{A9D79A13-1A62-A5DE-91BD-0B502055A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74626" y="348031"/>
              <a:ext cx="3538382" cy="696632"/>
            </a:xfrm>
            <a:prstGeom prst="rect">
              <a:avLst/>
            </a:prstGeom>
          </p:spPr>
        </p:pic>
      </p:grpSp>
      <p:grpSp>
        <p:nvGrpSpPr>
          <p:cNvPr id="2" name="Ομάδα 1">
            <a:extLst>
              <a:ext uri="{FF2B5EF4-FFF2-40B4-BE49-F238E27FC236}">
                <a16:creationId xmlns:a16="http://schemas.microsoft.com/office/drawing/2014/main" id="{748A3B18-E5D1-E852-DCEC-C30D433EF1C1}"/>
              </a:ext>
            </a:extLst>
          </p:cNvPr>
          <p:cNvGrpSpPr/>
          <p:nvPr/>
        </p:nvGrpSpPr>
        <p:grpSpPr>
          <a:xfrm>
            <a:off x="548557" y="1784246"/>
            <a:ext cx="10937518" cy="1644753"/>
            <a:chOff x="51011" y="733399"/>
            <a:chExt cx="5103756" cy="886471"/>
          </a:xfrm>
        </p:grpSpPr>
        <p:sp>
          <p:nvSpPr>
            <p:cNvPr id="3" name="Ορθογώνιο: Στρογγύλεμα γωνιών 2">
              <a:extLst>
                <a:ext uri="{FF2B5EF4-FFF2-40B4-BE49-F238E27FC236}">
                  <a16:creationId xmlns:a16="http://schemas.microsoft.com/office/drawing/2014/main" id="{51806B42-6747-EFF1-2ECD-E1651E4620C1}"/>
                </a:ext>
              </a:extLst>
            </p:cNvPr>
            <p:cNvSpPr/>
            <p:nvPr/>
          </p:nvSpPr>
          <p:spPr>
            <a:xfrm>
              <a:off x="51011" y="733399"/>
              <a:ext cx="5103756" cy="886471"/>
            </a:xfrm>
            <a:prstGeom prst="roundRect">
              <a:avLst>
                <a:gd name="adj" fmla="val 16670"/>
              </a:avLst>
            </a:prstGeom>
            <a:solidFill>
              <a:schemeClr val="tx1">
                <a:lumMod val="6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l-GR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Ορθογώνιο: Στρογγύλεμα γωνιών 4">
              <a:extLst>
                <a:ext uri="{FF2B5EF4-FFF2-40B4-BE49-F238E27FC236}">
                  <a16:creationId xmlns:a16="http://schemas.microsoft.com/office/drawing/2014/main" id="{1E89F317-9497-72AF-1972-0146041CE4F6}"/>
                </a:ext>
              </a:extLst>
            </p:cNvPr>
            <p:cNvSpPr txBox="1"/>
            <p:nvPr/>
          </p:nvSpPr>
          <p:spPr>
            <a:xfrm>
              <a:off x="94293" y="776681"/>
              <a:ext cx="5017192" cy="799907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9136" tIns="199136" rIns="199136" bIns="199136" numCol="1" spcCol="1270" anchor="ctr" anchorCtr="0">
              <a:noAutofit/>
            </a:bodyPr>
            <a:lstStyle/>
            <a:p>
              <a:pPr marL="0" lvl="0" indent="0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2400" b="1" kern="1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Οντότητες – οργανισμοί που επιβλέπουν τις αγορές από </a:t>
              </a:r>
              <a:r>
                <a:rPr lang="el-GR" sz="2400" b="1" kern="1200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παρόχους</a:t>
              </a:r>
              <a:r>
                <a:rPr lang="el-GR" sz="2400" b="1" kern="1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υγειονομικής περίθαλψης. Συγκεκριμένα, συνεργάζονται και διαπραγματεύονται με εταιρίες-βιομηχανίες, διανομείς και προμηθευτές για να εξασφαλίσουν υπηρεσίες και προμήθειες στην καλύτερη τιμή. </a:t>
              </a:r>
            </a:p>
          </p:txBody>
        </p:sp>
      </p:grpSp>
      <p:grpSp>
        <p:nvGrpSpPr>
          <p:cNvPr id="8" name="Ομάδα 7">
            <a:extLst>
              <a:ext uri="{FF2B5EF4-FFF2-40B4-BE49-F238E27FC236}">
                <a16:creationId xmlns:a16="http://schemas.microsoft.com/office/drawing/2014/main" id="{7F8C3FFA-51E9-6448-703B-00A8D4602AB9}"/>
              </a:ext>
            </a:extLst>
          </p:cNvPr>
          <p:cNvGrpSpPr/>
          <p:nvPr/>
        </p:nvGrpSpPr>
        <p:grpSpPr>
          <a:xfrm>
            <a:off x="684212" y="1416665"/>
            <a:ext cx="2560433" cy="417970"/>
            <a:chOff x="51011" y="733399"/>
            <a:chExt cx="5103756" cy="886471"/>
          </a:xfrm>
        </p:grpSpPr>
        <p:sp>
          <p:nvSpPr>
            <p:cNvPr id="9" name="Ορθογώνιο: Στρογγύλεμα γωνιών 8">
              <a:extLst>
                <a:ext uri="{FF2B5EF4-FFF2-40B4-BE49-F238E27FC236}">
                  <a16:creationId xmlns:a16="http://schemas.microsoft.com/office/drawing/2014/main" id="{B2923293-4EC0-A601-4248-8CA5ADD69BA7}"/>
                </a:ext>
              </a:extLst>
            </p:cNvPr>
            <p:cNvSpPr/>
            <p:nvPr/>
          </p:nvSpPr>
          <p:spPr>
            <a:xfrm>
              <a:off x="51011" y="733399"/>
              <a:ext cx="5103756" cy="886471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ctr"/>
              <a:endParaRPr lang="el-GR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Ορθογώνιο: Στρογγύλεμα γωνιών 4">
              <a:extLst>
                <a:ext uri="{FF2B5EF4-FFF2-40B4-BE49-F238E27FC236}">
                  <a16:creationId xmlns:a16="http://schemas.microsoft.com/office/drawing/2014/main" id="{0620784C-34BC-E992-715B-3706C08D90EC}"/>
                </a:ext>
              </a:extLst>
            </p:cNvPr>
            <p:cNvSpPr txBox="1"/>
            <p:nvPr/>
          </p:nvSpPr>
          <p:spPr>
            <a:xfrm>
              <a:off x="94292" y="776680"/>
              <a:ext cx="5017192" cy="7999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9136" tIns="199136" rIns="199136" bIns="199136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GPOs</a:t>
              </a:r>
              <a:endParaRPr lang="el-GR" sz="2800" b="1" kern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35" name="Ομάδα 34">
            <a:extLst>
              <a:ext uri="{FF2B5EF4-FFF2-40B4-BE49-F238E27FC236}">
                <a16:creationId xmlns:a16="http://schemas.microsoft.com/office/drawing/2014/main" id="{FCE3E9E1-154F-BCAD-8EFF-3796A0D317B1}"/>
              </a:ext>
            </a:extLst>
          </p:cNvPr>
          <p:cNvGrpSpPr/>
          <p:nvPr/>
        </p:nvGrpSpPr>
        <p:grpSpPr>
          <a:xfrm>
            <a:off x="6292645" y="3622057"/>
            <a:ext cx="5215143" cy="1093378"/>
            <a:chOff x="6292645" y="3622057"/>
            <a:chExt cx="5215143" cy="1093378"/>
          </a:xfrm>
        </p:grpSpPr>
        <p:grpSp>
          <p:nvGrpSpPr>
            <p:cNvPr id="18" name="Ομάδα 17">
              <a:extLst>
                <a:ext uri="{FF2B5EF4-FFF2-40B4-BE49-F238E27FC236}">
                  <a16:creationId xmlns:a16="http://schemas.microsoft.com/office/drawing/2014/main" id="{03A39C9A-C1CB-BD24-0BF6-28FD376558A6}"/>
                </a:ext>
              </a:extLst>
            </p:cNvPr>
            <p:cNvGrpSpPr/>
            <p:nvPr/>
          </p:nvGrpSpPr>
          <p:grpSpPr>
            <a:xfrm>
              <a:off x="6292645" y="3622057"/>
              <a:ext cx="5215143" cy="1093378"/>
              <a:chOff x="684212" y="2139194"/>
              <a:chExt cx="4094267" cy="1093378"/>
            </a:xfrm>
          </p:grpSpPr>
          <p:sp>
            <p:nvSpPr>
              <p:cNvPr id="19" name="Ορθογώνιο 18">
                <a:extLst>
                  <a:ext uri="{FF2B5EF4-FFF2-40B4-BE49-F238E27FC236}">
                    <a16:creationId xmlns:a16="http://schemas.microsoft.com/office/drawing/2014/main" id="{D5451359-8B50-FFC6-DF01-C592C2F34161}"/>
                  </a:ext>
                </a:extLst>
              </p:cNvPr>
              <p:cNvSpPr/>
              <p:nvPr/>
            </p:nvSpPr>
            <p:spPr>
              <a:xfrm>
                <a:off x="1280290" y="2238722"/>
                <a:ext cx="3498189" cy="887578"/>
              </a:xfrm>
              <a:prstGeom prst="rect">
                <a:avLst/>
              </a:prstGeom>
              <a:solidFill>
                <a:schemeClr val="tx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Προσαρμόστε τα συμβόλαια</a:t>
                </a:r>
              </a:p>
              <a:p>
                <a:pPr algn="ctr"/>
                <a:r>
                  <a:rPr lang="el-GR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μεταξύ των εταίρων, μειώνοντας </a:t>
                </a:r>
              </a:p>
              <a:p>
                <a:pPr algn="ctr"/>
                <a:r>
                  <a:rPr lang="el-GR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αποκλίσεις και λάθη</a:t>
                </a:r>
              </a:p>
            </p:txBody>
          </p:sp>
          <p:sp>
            <p:nvSpPr>
              <p:cNvPr id="20" name="Οβάλ 19">
                <a:extLst>
                  <a:ext uri="{FF2B5EF4-FFF2-40B4-BE49-F238E27FC236}">
                    <a16:creationId xmlns:a16="http://schemas.microsoft.com/office/drawing/2014/main" id="{129D12A2-2F1D-AB03-BBA8-8E49A17E5838}"/>
                  </a:ext>
                </a:extLst>
              </p:cNvPr>
              <p:cNvSpPr/>
              <p:nvPr/>
            </p:nvSpPr>
            <p:spPr>
              <a:xfrm>
                <a:off x="684212" y="2139194"/>
                <a:ext cx="873197" cy="1093378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</p:grpSp>
        <p:pic>
          <p:nvPicPr>
            <p:cNvPr id="26" name="Εικόνα 25" descr="Εικόνα που περιέχει γραφικά, γραφιστική, κύκλος, clipart&#10;&#10;Περιγραφή που δημιουργήθηκε αυτόματα">
              <a:extLst>
                <a:ext uri="{FF2B5EF4-FFF2-40B4-BE49-F238E27FC236}">
                  <a16:creationId xmlns:a16="http://schemas.microsoft.com/office/drawing/2014/main" id="{3FF10DFF-CD38-F77D-2292-6FC06E146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9676" y="3777901"/>
              <a:ext cx="808702" cy="808702"/>
            </a:xfrm>
            <a:prstGeom prst="rect">
              <a:avLst/>
            </a:prstGeom>
          </p:spPr>
        </p:pic>
      </p:grpSp>
      <p:grpSp>
        <p:nvGrpSpPr>
          <p:cNvPr id="34" name="Ομάδα 33">
            <a:extLst>
              <a:ext uri="{FF2B5EF4-FFF2-40B4-BE49-F238E27FC236}">
                <a16:creationId xmlns:a16="http://schemas.microsoft.com/office/drawing/2014/main" id="{2337623E-F97B-AAE3-7BD8-0EDD4B4B6B02}"/>
              </a:ext>
            </a:extLst>
          </p:cNvPr>
          <p:cNvGrpSpPr/>
          <p:nvPr/>
        </p:nvGrpSpPr>
        <p:grpSpPr>
          <a:xfrm>
            <a:off x="684210" y="3625429"/>
            <a:ext cx="5215145" cy="1093378"/>
            <a:chOff x="684210" y="3625429"/>
            <a:chExt cx="5215145" cy="1093378"/>
          </a:xfrm>
        </p:grpSpPr>
        <p:grpSp>
          <p:nvGrpSpPr>
            <p:cNvPr id="12" name="Ομάδα 11">
              <a:extLst>
                <a:ext uri="{FF2B5EF4-FFF2-40B4-BE49-F238E27FC236}">
                  <a16:creationId xmlns:a16="http://schemas.microsoft.com/office/drawing/2014/main" id="{077BB717-29B3-9D21-9F46-65666D23AEE4}"/>
                </a:ext>
              </a:extLst>
            </p:cNvPr>
            <p:cNvGrpSpPr/>
            <p:nvPr/>
          </p:nvGrpSpPr>
          <p:grpSpPr>
            <a:xfrm>
              <a:off x="684210" y="3625429"/>
              <a:ext cx="5215145" cy="1093378"/>
              <a:chOff x="684212" y="2139194"/>
              <a:chExt cx="5126654" cy="1093378"/>
            </a:xfrm>
          </p:grpSpPr>
          <p:sp>
            <p:nvSpPr>
              <p:cNvPr id="13" name="Ορθογώνιο 12">
                <a:extLst>
                  <a:ext uri="{FF2B5EF4-FFF2-40B4-BE49-F238E27FC236}">
                    <a16:creationId xmlns:a16="http://schemas.microsoft.com/office/drawing/2014/main" id="{DD389D71-18BE-2104-B5C5-ACD9D0F95ADA}"/>
                  </a:ext>
                </a:extLst>
              </p:cNvPr>
              <p:cNvSpPr/>
              <p:nvPr/>
            </p:nvSpPr>
            <p:spPr>
              <a:xfrm>
                <a:off x="1430594" y="2238722"/>
                <a:ext cx="4380272" cy="887578"/>
              </a:xfrm>
              <a:prstGeom prst="rect">
                <a:avLst/>
              </a:prstGeom>
              <a:solidFill>
                <a:schemeClr val="tx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Αποκτήστε εικόνα από ολόκληρο</a:t>
                </a:r>
              </a:p>
              <a:p>
                <a:pPr algn="ctr"/>
                <a:r>
                  <a:rPr lang="el-GR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τον κλάδο για καλύτερη λήψη αποφάσεων</a:t>
                </a:r>
              </a:p>
            </p:txBody>
          </p:sp>
          <p:sp>
            <p:nvSpPr>
              <p:cNvPr id="14" name="Οβάλ 13">
                <a:extLst>
                  <a:ext uri="{FF2B5EF4-FFF2-40B4-BE49-F238E27FC236}">
                    <a16:creationId xmlns:a16="http://schemas.microsoft.com/office/drawing/2014/main" id="{48D723AC-053F-785C-C1BB-E39357F1BE1A}"/>
                  </a:ext>
                </a:extLst>
              </p:cNvPr>
              <p:cNvSpPr/>
              <p:nvPr/>
            </p:nvSpPr>
            <p:spPr>
              <a:xfrm>
                <a:off x="684212" y="2139194"/>
                <a:ext cx="1093378" cy="1093378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</p:grpSp>
        <p:pic>
          <p:nvPicPr>
            <p:cNvPr id="29" name="Εικόνα 28" descr="Εικόνα που περιέχει γραφικά, clipart, γραφιστική, καρτούν&#10;&#10;Περιγραφή που δημιουργήθηκε αυτόματα">
              <a:extLst>
                <a:ext uri="{FF2B5EF4-FFF2-40B4-BE49-F238E27FC236}">
                  <a16:creationId xmlns:a16="http://schemas.microsoft.com/office/drawing/2014/main" id="{8A16DE71-F924-2990-FBB1-A2A73C0F83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514" y="3740878"/>
              <a:ext cx="830977" cy="830977"/>
            </a:xfrm>
            <a:prstGeom prst="rect">
              <a:avLst/>
            </a:prstGeom>
          </p:spPr>
        </p:pic>
      </p:grpSp>
      <p:grpSp>
        <p:nvGrpSpPr>
          <p:cNvPr id="36" name="Ομάδα 35">
            <a:extLst>
              <a:ext uri="{FF2B5EF4-FFF2-40B4-BE49-F238E27FC236}">
                <a16:creationId xmlns:a16="http://schemas.microsoft.com/office/drawing/2014/main" id="{3F19FF3B-FDD0-5E64-18D8-2AECA9100F13}"/>
              </a:ext>
            </a:extLst>
          </p:cNvPr>
          <p:cNvGrpSpPr/>
          <p:nvPr/>
        </p:nvGrpSpPr>
        <p:grpSpPr>
          <a:xfrm>
            <a:off x="684210" y="5123898"/>
            <a:ext cx="5215145" cy="1093378"/>
            <a:chOff x="684210" y="5123898"/>
            <a:chExt cx="5215145" cy="1093378"/>
          </a:xfrm>
        </p:grpSpPr>
        <p:grpSp>
          <p:nvGrpSpPr>
            <p:cNvPr id="15" name="Ομάδα 14">
              <a:extLst>
                <a:ext uri="{FF2B5EF4-FFF2-40B4-BE49-F238E27FC236}">
                  <a16:creationId xmlns:a16="http://schemas.microsoft.com/office/drawing/2014/main" id="{3E10E878-2872-7494-C172-63930783834E}"/>
                </a:ext>
              </a:extLst>
            </p:cNvPr>
            <p:cNvGrpSpPr/>
            <p:nvPr/>
          </p:nvGrpSpPr>
          <p:grpSpPr>
            <a:xfrm>
              <a:off x="684210" y="5123898"/>
              <a:ext cx="5215145" cy="1093378"/>
              <a:chOff x="684211" y="2139194"/>
              <a:chExt cx="4094266" cy="1093378"/>
            </a:xfrm>
          </p:grpSpPr>
          <p:sp>
            <p:nvSpPr>
              <p:cNvPr id="16" name="Ορθογώνιο 15">
                <a:extLst>
                  <a:ext uri="{FF2B5EF4-FFF2-40B4-BE49-F238E27FC236}">
                    <a16:creationId xmlns:a16="http://schemas.microsoft.com/office/drawing/2014/main" id="{EEAB1E38-733D-9DFD-E962-EB7B04A1CE68}"/>
                  </a:ext>
                </a:extLst>
              </p:cNvPr>
              <p:cNvSpPr/>
              <p:nvPr/>
            </p:nvSpPr>
            <p:spPr>
              <a:xfrm>
                <a:off x="1280289" y="2238722"/>
                <a:ext cx="3498188" cy="887578"/>
              </a:xfrm>
              <a:prstGeom prst="rect">
                <a:avLst/>
              </a:prstGeom>
              <a:solidFill>
                <a:schemeClr val="tx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196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</a:t>
                </a:r>
                <a:r>
                  <a:rPr lang="el-GR" sz="196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Μείωση της διαχειριστικής σπατάλης, εξοικονόμηση χρόνου και πόρων</a:t>
                </a:r>
              </a:p>
            </p:txBody>
          </p:sp>
          <p:sp>
            <p:nvSpPr>
              <p:cNvPr id="17" name="Οβάλ 16">
                <a:extLst>
                  <a:ext uri="{FF2B5EF4-FFF2-40B4-BE49-F238E27FC236}">
                    <a16:creationId xmlns:a16="http://schemas.microsoft.com/office/drawing/2014/main" id="{074AE082-C239-B255-7E5E-02C819867A0F}"/>
                  </a:ext>
                </a:extLst>
              </p:cNvPr>
              <p:cNvSpPr/>
              <p:nvPr/>
            </p:nvSpPr>
            <p:spPr>
              <a:xfrm>
                <a:off x="684211" y="2139194"/>
                <a:ext cx="873197" cy="1093378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/>
              </a:p>
            </p:txBody>
          </p:sp>
        </p:grpSp>
        <p:pic>
          <p:nvPicPr>
            <p:cNvPr id="31" name="Εικόνα 30" descr="Εικόνα που περιέχει στιγμιότυπο οθόνης, σύμβολο, γραφικά, clipart&#10;&#10;Περιγραφή που δημιουργήθηκε αυτόματα">
              <a:extLst>
                <a:ext uri="{FF2B5EF4-FFF2-40B4-BE49-F238E27FC236}">
                  <a16:creationId xmlns:a16="http://schemas.microsoft.com/office/drawing/2014/main" id="{0924FD54-6C99-9CBF-5E54-BD05B5C6E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652" y="5223426"/>
              <a:ext cx="832839" cy="832839"/>
            </a:xfrm>
            <a:prstGeom prst="rect">
              <a:avLst/>
            </a:prstGeom>
          </p:spPr>
        </p:pic>
      </p:grpSp>
      <p:grpSp>
        <p:nvGrpSpPr>
          <p:cNvPr id="37" name="Ομάδα 36">
            <a:extLst>
              <a:ext uri="{FF2B5EF4-FFF2-40B4-BE49-F238E27FC236}">
                <a16:creationId xmlns:a16="http://schemas.microsoft.com/office/drawing/2014/main" id="{3C7706E3-9660-733C-EA12-2C95D6EA7882}"/>
              </a:ext>
            </a:extLst>
          </p:cNvPr>
          <p:cNvGrpSpPr/>
          <p:nvPr/>
        </p:nvGrpSpPr>
        <p:grpSpPr>
          <a:xfrm>
            <a:off x="6292645" y="5098176"/>
            <a:ext cx="5215143" cy="1093378"/>
            <a:chOff x="6292645" y="5098176"/>
            <a:chExt cx="5215143" cy="1093378"/>
          </a:xfrm>
        </p:grpSpPr>
        <p:grpSp>
          <p:nvGrpSpPr>
            <p:cNvPr id="21" name="Ομάδα 20">
              <a:extLst>
                <a:ext uri="{FF2B5EF4-FFF2-40B4-BE49-F238E27FC236}">
                  <a16:creationId xmlns:a16="http://schemas.microsoft.com/office/drawing/2014/main" id="{EC7C0922-AC72-23DB-6014-16E9D0FF14C6}"/>
                </a:ext>
              </a:extLst>
            </p:cNvPr>
            <p:cNvGrpSpPr/>
            <p:nvPr/>
          </p:nvGrpSpPr>
          <p:grpSpPr>
            <a:xfrm>
              <a:off x="6292645" y="5098176"/>
              <a:ext cx="5215143" cy="1093378"/>
              <a:chOff x="684212" y="2139194"/>
              <a:chExt cx="4094267" cy="1093378"/>
            </a:xfrm>
          </p:grpSpPr>
          <p:sp>
            <p:nvSpPr>
              <p:cNvPr id="22" name="Ορθογώνιο 21">
                <a:extLst>
                  <a:ext uri="{FF2B5EF4-FFF2-40B4-BE49-F238E27FC236}">
                    <a16:creationId xmlns:a16="http://schemas.microsoft.com/office/drawing/2014/main" id="{3F05862A-AC44-2F20-EBD9-62DBEDAEC305}"/>
                  </a:ext>
                </a:extLst>
              </p:cNvPr>
              <p:cNvSpPr/>
              <p:nvPr/>
            </p:nvSpPr>
            <p:spPr>
              <a:xfrm>
                <a:off x="1280290" y="2238722"/>
                <a:ext cx="3498189" cy="887578"/>
              </a:xfrm>
              <a:prstGeom prst="rect">
                <a:avLst/>
              </a:prstGeom>
              <a:solidFill>
                <a:schemeClr val="tx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l-GR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Μείνετε ενήμεροι σε πραγματικό </a:t>
                </a:r>
              </a:p>
              <a:p>
                <a:pPr algn="ctr"/>
                <a:r>
                  <a:rPr lang="el-GR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χρόνο σχετικά με τις αναθέσεις</a:t>
                </a:r>
              </a:p>
              <a:p>
                <a:pPr algn="ctr"/>
                <a:r>
                  <a:rPr lang="el-GR" sz="20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μελών σε συμβάσεις</a:t>
                </a:r>
              </a:p>
            </p:txBody>
          </p:sp>
          <p:sp>
            <p:nvSpPr>
              <p:cNvPr id="23" name="Οβάλ 22">
                <a:extLst>
                  <a:ext uri="{FF2B5EF4-FFF2-40B4-BE49-F238E27FC236}">
                    <a16:creationId xmlns:a16="http://schemas.microsoft.com/office/drawing/2014/main" id="{A7A37D7E-B27D-C58C-A960-F9ABBD6B0CD6}"/>
                  </a:ext>
                </a:extLst>
              </p:cNvPr>
              <p:cNvSpPr/>
              <p:nvPr/>
            </p:nvSpPr>
            <p:spPr>
              <a:xfrm>
                <a:off x="684212" y="2139194"/>
                <a:ext cx="873197" cy="1093378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l-GR" dirty="0"/>
              </a:p>
            </p:txBody>
          </p:sp>
        </p:grpSp>
        <p:pic>
          <p:nvPicPr>
            <p:cNvPr id="33" name="Εικόνα 32" descr="Εικόνα που περιέχει γραφικά, στιγμιότυπο οθόνης, clipart, κύκλος&#10;&#10;Περιγραφή που δημιουργήθηκε αυτόματα">
              <a:extLst>
                <a:ext uri="{FF2B5EF4-FFF2-40B4-BE49-F238E27FC236}">
                  <a16:creationId xmlns:a16="http://schemas.microsoft.com/office/drawing/2014/main" id="{7DF6BE9D-1FF5-3388-7C30-6D2A1E880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4425" y="5256697"/>
              <a:ext cx="731148" cy="7311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7531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Ομάδα 5">
            <a:extLst>
              <a:ext uri="{FF2B5EF4-FFF2-40B4-BE49-F238E27FC236}">
                <a16:creationId xmlns:a16="http://schemas.microsoft.com/office/drawing/2014/main" id="{A6D998A8-0329-B0B0-2EEE-649B379A265A}"/>
              </a:ext>
            </a:extLst>
          </p:cNvPr>
          <p:cNvGrpSpPr/>
          <p:nvPr/>
        </p:nvGrpSpPr>
        <p:grpSpPr>
          <a:xfrm>
            <a:off x="476274" y="893326"/>
            <a:ext cx="11239451" cy="4096222"/>
            <a:chOff x="51011" y="733399"/>
            <a:chExt cx="5103756" cy="1020832"/>
          </a:xfrm>
        </p:grpSpPr>
        <p:sp>
          <p:nvSpPr>
            <p:cNvPr id="7" name="Ορθογώνιο: Στρογγύλεμα γωνιών 6">
              <a:extLst>
                <a:ext uri="{FF2B5EF4-FFF2-40B4-BE49-F238E27FC236}">
                  <a16:creationId xmlns:a16="http://schemas.microsoft.com/office/drawing/2014/main" id="{2BEA336A-8A73-AC07-A681-D26C41846AE7}"/>
                </a:ext>
              </a:extLst>
            </p:cNvPr>
            <p:cNvSpPr/>
            <p:nvPr/>
          </p:nvSpPr>
          <p:spPr>
            <a:xfrm>
              <a:off x="51011" y="733399"/>
              <a:ext cx="5103756" cy="886471"/>
            </a:xfrm>
            <a:prstGeom prst="roundRect">
              <a:avLst>
                <a:gd name="adj" fmla="val 16670"/>
              </a:avLst>
            </a:prstGeom>
            <a:solidFill>
              <a:schemeClr val="tx1">
                <a:lumMod val="6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endParaRPr lang="el-GR" sz="14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Ορθογώνιο: Στρογγύλεμα γωνιών 4">
              <a:extLst>
                <a:ext uri="{FF2B5EF4-FFF2-40B4-BE49-F238E27FC236}">
                  <a16:creationId xmlns:a16="http://schemas.microsoft.com/office/drawing/2014/main" id="{1200684D-B944-4D9F-5186-E6EA6255E702}"/>
                </a:ext>
              </a:extLst>
            </p:cNvPr>
            <p:cNvSpPr txBox="1"/>
            <p:nvPr/>
          </p:nvSpPr>
          <p:spPr>
            <a:xfrm>
              <a:off x="94293" y="776681"/>
              <a:ext cx="5017192" cy="977550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9136" tIns="199136" rIns="199136" bIns="199136" numCol="1" spcCol="1270" anchor="ctr" anchorCtr="0">
              <a:noAutofit/>
            </a:bodyPr>
            <a:lstStyle/>
            <a:p>
              <a:pPr marL="457200" indent="-457200">
                <a:buFont typeface="+mj-lt"/>
                <a:buAutoNum type="arabicParenR"/>
              </a:pPr>
              <a:r>
                <a:rPr lang="en-US" sz="2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https://builtin.com/blockchain/blockchain-healthcare-applications-companies </a:t>
              </a:r>
              <a:r>
                <a:rPr lang="en-US" sz="22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</a:t>
              </a:r>
              <a:r>
                <a:rPr lang="el-GR" sz="22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Προσπέλαση στις 12/11/2023)</a:t>
              </a:r>
              <a:endParaRPr lang="en-US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pPr marL="457200" indent="-457200">
                <a:buFont typeface="+mj-lt"/>
                <a:buAutoNum type="arabicParenR"/>
              </a:pPr>
              <a:r>
                <a:rPr lang="en-US" sz="2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https://www.crunchbase.com/organization/chronicled</a:t>
              </a:r>
              <a:r>
                <a:rPr lang="en-US" sz="2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2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</a:t>
              </a:r>
              <a:r>
                <a:rPr lang="el-GR" sz="22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Προσπέλαση στις 12/11/2023)</a:t>
              </a:r>
              <a:endParaRPr lang="en-US" sz="2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  <a:p>
              <a:pPr marL="457200" indent="-457200">
                <a:buFont typeface="+mj-lt"/>
                <a:buAutoNum type="arabicParenR"/>
              </a:pPr>
              <a:r>
                <a:rPr lang="en-US" sz="2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https://www.scaler.com/topics/what-is-blockchain/</a:t>
              </a:r>
              <a:r>
                <a:rPr lang="en-US" sz="2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2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</a:t>
              </a:r>
              <a:r>
                <a:rPr lang="el-GR" sz="22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Προσπέλαση στις 12/11/2023)</a:t>
              </a:r>
              <a:endParaRPr lang="en-US" sz="22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  <a:p>
              <a:pPr marL="457200" indent="-457200">
                <a:buFont typeface="+mj-lt"/>
                <a:buAutoNum type="arabicParenR"/>
              </a:pPr>
              <a:r>
                <a:rPr lang="en-US" sz="2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https://www.definitivehc.com/resources/glossary/group-purchasing-organization</a:t>
              </a:r>
              <a:r>
                <a:rPr lang="en-US" sz="2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2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</a:t>
              </a:r>
              <a:r>
                <a:rPr lang="el-GR" sz="22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Προσπέλαση στις 17/11/2023)</a:t>
              </a:r>
            </a:p>
            <a:p>
              <a:pPr marL="457200" indent="-457200">
                <a:buFont typeface="+mj-lt"/>
                <a:buAutoNum type="arabicParenR"/>
              </a:pPr>
              <a:r>
                <a:rPr lang="en-US" sz="2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https://www.mediledger.com/</a:t>
              </a:r>
              <a:r>
                <a:rPr lang="el-GR" sz="2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2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</a:t>
              </a:r>
              <a:r>
                <a:rPr lang="el-GR" sz="22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Προσπέλαση στις 18/11/2023)</a:t>
              </a:r>
            </a:p>
            <a:p>
              <a:pPr marL="457200" indent="-457200">
                <a:buFont typeface="+mj-lt"/>
                <a:buAutoNum type="arabicParenR"/>
              </a:pPr>
              <a:r>
                <a:rPr lang="en-US" sz="2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https://mediledger.readthedocs.io/en/latest/introduction.html</a:t>
              </a:r>
              <a:r>
                <a:rPr lang="en-US" sz="2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2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(</a:t>
              </a:r>
              <a:r>
                <a:rPr lang="el-GR" sz="22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Προσπέλαση στις 18/11/2023)</a:t>
              </a:r>
            </a:p>
            <a:p>
              <a:pPr marL="457200" indent="-457200">
                <a:buFont typeface="+mj-lt"/>
                <a:buAutoNum type="arabicParenR"/>
              </a:pPr>
              <a:endParaRPr lang="el-GR" sz="2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55881B5B-B7F6-BA87-820A-96AABE625F67}"/>
              </a:ext>
            </a:extLst>
          </p:cNvPr>
          <p:cNvGrpSpPr/>
          <p:nvPr/>
        </p:nvGrpSpPr>
        <p:grpSpPr>
          <a:xfrm>
            <a:off x="548557" y="447523"/>
            <a:ext cx="2637095" cy="787500"/>
            <a:chOff x="51011" y="733399"/>
            <a:chExt cx="5103756" cy="886471"/>
          </a:xfrm>
        </p:grpSpPr>
        <p:sp>
          <p:nvSpPr>
            <p:cNvPr id="10" name="Ορθογώνιο: Στρογγύλεμα γωνιών 9">
              <a:extLst>
                <a:ext uri="{FF2B5EF4-FFF2-40B4-BE49-F238E27FC236}">
                  <a16:creationId xmlns:a16="http://schemas.microsoft.com/office/drawing/2014/main" id="{59A846F6-D018-C68A-C796-38AA6079E4F2}"/>
                </a:ext>
              </a:extLst>
            </p:cNvPr>
            <p:cNvSpPr/>
            <p:nvPr/>
          </p:nvSpPr>
          <p:spPr>
            <a:xfrm>
              <a:off x="51011" y="733399"/>
              <a:ext cx="5103756" cy="886471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l-GR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1" name="Ορθογώνιο: Στρογγύλεμα γωνιών 4">
              <a:extLst>
                <a:ext uri="{FF2B5EF4-FFF2-40B4-BE49-F238E27FC236}">
                  <a16:creationId xmlns:a16="http://schemas.microsoft.com/office/drawing/2014/main" id="{94189F1A-4C0C-0A57-AA7A-9D8953ECED44}"/>
                </a:ext>
              </a:extLst>
            </p:cNvPr>
            <p:cNvSpPr txBox="1"/>
            <p:nvPr/>
          </p:nvSpPr>
          <p:spPr>
            <a:xfrm>
              <a:off x="94292" y="776680"/>
              <a:ext cx="5017192" cy="7999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9136" tIns="199136" rIns="199136" bIns="199136" numCol="1" spcCol="1270" anchor="ctr" anchorCtr="0">
              <a:noAutofit/>
            </a:bodyPr>
            <a:lstStyle/>
            <a:p>
              <a:pPr marL="0" lvl="0" indent="0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48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ΠΗΓΕΣ</a:t>
              </a:r>
              <a:endParaRPr lang="el-GR" sz="2800" b="1" kern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16" name="Ομάδα 15">
            <a:extLst>
              <a:ext uri="{FF2B5EF4-FFF2-40B4-BE49-F238E27FC236}">
                <a16:creationId xmlns:a16="http://schemas.microsoft.com/office/drawing/2014/main" id="{39D30621-4A40-47F7-33CF-F581C30189B7}"/>
              </a:ext>
            </a:extLst>
          </p:cNvPr>
          <p:cNvGrpSpPr/>
          <p:nvPr/>
        </p:nvGrpSpPr>
        <p:grpSpPr>
          <a:xfrm>
            <a:off x="7526144" y="4942822"/>
            <a:ext cx="4094265" cy="810801"/>
            <a:chOff x="684212" y="301305"/>
            <a:chExt cx="4094265" cy="810801"/>
          </a:xfrm>
        </p:grpSpPr>
        <p:sp>
          <p:nvSpPr>
            <p:cNvPr id="17" name="Ορθογώνιο: Στρογγύλεμα γωνιών 16">
              <a:extLst>
                <a:ext uri="{FF2B5EF4-FFF2-40B4-BE49-F238E27FC236}">
                  <a16:creationId xmlns:a16="http://schemas.microsoft.com/office/drawing/2014/main" id="{B3E207E6-7CDB-460A-ADB4-A3753AD8A02E}"/>
                </a:ext>
              </a:extLst>
            </p:cNvPr>
            <p:cNvSpPr/>
            <p:nvPr/>
          </p:nvSpPr>
          <p:spPr>
            <a:xfrm>
              <a:off x="684212" y="301305"/>
              <a:ext cx="4094265" cy="810801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l-GR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8" name="Γραφικό 17">
              <a:extLst>
                <a:ext uri="{FF2B5EF4-FFF2-40B4-BE49-F238E27FC236}">
                  <a16:creationId xmlns:a16="http://schemas.microsoft.com/office/drawing/2014/main" id="{3ED5DBAD-80A6-540D-D37F-453A65E83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74626" y="348031"/>
              <a:ext cx="3538382" cy="696632"/>
            </a:xfrm>
            <a:prstGeom prst="rect">
              <a:avLst/>
            </a:prstGeom>
          </p:spPr>
        </p:pic>
      </p:grpSp>
      <p:sp>
        <p:nvSpPr>
          <p:cNvPr id="19" name="Ορθογώνιο: Στρογγύλεμα γωνιών 18">
            <a:extLst>
              <a:ext uri="{FF2B5EF4-FFF2-40B4-BE49-F238E27FC236}">
                <a16:creationId xmlns:a16="http://schemas.microsoft.com/office/drawing/2014/main" id="{992321B6-3F34-3E52-5C7F-69F3F182C509}"/>
              </a:ext>
            </a:extLst>
          </p:cNvPr>
          <p:cNvSpPr/>
          <p:nvPr/>
        </p:nvSpPr>
        <p:spPr>
          <a:xfrm>
            <a:off x="570920" y="4942823"/>
            <a:ext cx="4094265" cy="810801"/>
          </a:xfrm>
          <a:prstGeom prst="roundRect">
            <a:avLst>
              <a:gd name="adj" fmla="val 1667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endParaRPr lang="el-GR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1" name="Εικόνα 20" descr="Εικόνα που περιέχει μαύρο, γραμματοσειρά, στιγμιότυπο οθόνης, γραφικά&#10;&#10;Περιγραφή που δημιουργήθηκε αυτόματα">
            <a:extLst>
              <a:ext uri="{FF2B5EF4-FFF2-40B4-BE49-F238E27FC236}">
                <a16:creationId xmlns:a16="http://schemas.microsoft.com/office/drawing/2014/main" id="{A047167F-E74C-7491-87DD-6E8B5B212C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57" y="4280382"/>
            <a:ext cx="4094265" cy="213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6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Ορθογώνιο: Στρογγύλεμα γωνιών 7">
            <a:extLst>
              <a:ext uri="{FF2B5EF4-FFF2-40B4-BE49-F238E27FC236}">
                <a16:creationId xmlns:a16="http://schemas.microsoft.com/office/drawing/2014/main" id="{09850189-E2EF-7DED-9A33-482789A5F562}"/>
              </a:ext>
            </a:extLst>
          </p:cNvPr>
          <p:cNvSpPr/>
          <p:nvPr/>
        </p:nvSpPr>
        <p:spPr>
          <a:xfrm>
            <a:off x="3587404" y="3214586"/>
            <a:ext cx="5017192" cy="3377943"/>
          </a:xfrm>
          <a:prstGeom prst="roundRect">
            <a:avLst/>
          </a:prstGeom>
          <a:solidFill>
            <a:schemeClr val="tx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graphicFrame>
        <p:nvGraphicFramePr>
          <p:cNvPr id="15" name="Θέση περιεχομένου 14">
            <a:extLst>
              <a:ext uri="{FF2B5EF4-FFF2-40B4-BE49-F238E27FC236}">
                <a16:creationId xmlns:a16="http://schemas.microsoft.com/office/drawing/2014/main" id="{B153CD63-1B23-73FD-934F-DC7498148C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8528319"/>
              </p:ext>
            </p:extLst>
          </p:nvPr>
        </p:nvGraphicFramePr>
        <p:xfrm>
          <a:off x="746718" y="1309070"/>
          <a:ext cx="10698564" cy="13852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Τίτλος 1">
            <a:extLst>
              <a:ext uri="{FF2B5EF4-FFF2-40B4-BE49-F238E27FC236}">
                <a16:creationId xmlns:a16="http://schemas.microsoft.com/office/drawing/2014/main" id="{F7781416-653C-D1EB-B312-B4D1152CA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18" y="85951"/>
            <a:ext cx="9477377" cy="1030515"/>
          </a:xfrm>
        </p:spPr>
        <p:txBody>
          <a:bodyPr anchor="ctr">
            <a:normAutofit/>
          </a:bodyPr>
          <a:lstStyle/>
          <a:p>
            <a:r>
              <a:rPr lang="el-GR" sz="4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Τι είναι η τεχνολογία </a:t>
            </a:r>
            <a:r>
              <a:rPr lang="en-US" sz="4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Blockchain</a:t>
            </a:r>
            <a:r>
              <a:rPr lang="el-GR" sz="4000" b="1" cap="non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;</a:t>
            </a:r>
          </a:p>
        </p:txBody>
      </p:sp>
      <p:grpSp>
        <p:nvGrpSpPr>
          <p:cNvPr id="33" name="Ομάδα 32">
            <a:extLst>
              <a:ext uri="{FF2B5EF4-FFF2-40B4-BE49-F238E27FC236}">
                <a16:creationId xmlns:a16="http://schemas.microsoft.com/office/drawing/2014/main" id="{F88250E4-ACC2-5A74-006F-CFB1DCBCE76D}"/>
              </a:ext>
            </a:extLst>
          </p:cNvPr>
          <p:cNvGrpSpPr/>
          <p:nvPr/>
        </p:nvGrpSpPr>
        <p:grpSpPr>
          <a:xfrm>
            <a:off x="3544122" y="3548612"/>
            <a:ext cx="5103756" cy="886471"/>
            <a:chOff x="51011" y="733399"/>
            <a:chExt cx="5103756" cy="886471"/>
          </a:xfrm>
        </p:grpSpPr>
        <p:sp>
          <p:nvSpPr>
            <p:cNvPr id="34" name="Ορθογώνιο: Στρογγύλεμα γωνιών 33">
              <a:extLst>
                <a:ext uri="{FF2B5EF4-FFF2-40B4-BE49-F238E27FC236}">
                  <a16:creationId xmlns:a16="http://schemas.microsoft.com/office/drawing/2014/main" id="{08883AFD-B1A8-B0E9-F7B8-9E376C5D8F88}"/>
                </a:ext>
              </a:extLst>
            </p:cNvPr>
            <p:cNvSpPr/>
            <p:nvPr/>
          </p:nvSpPr>
          <p:spPr>
            <a:xfrm>
              <a:off x="51011" y="733399"/>
              <a:ext cx="5103756" cy="886471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l-GR"/>
            </a:p>
          </p:txBody>
        </p:sp>
        <p:sp>
          <p:nvSpPr>
            <p:cNvPr id="35" name="Ορθογώνιο: Στρογγύλεμα γωνιών 4">
              <a:extLst>
                <a:ext uri="{FF2B5EF4-FFF2-40B4-BE49-F238E27FC236}">
                  <a16:creationId xmlns:a16="http://schemas.microsoft.com/office/drawing/2014/main" id="{7861416F-9E94-F467-AF7B-A7407400E6FC}"/>
                </a:ext>
              </a:extLst>
            </p:cNvPr>
            <p:cNvSpPr txBox="1"/>
            <p:nvPr/>
          </p:nvSpPr>
          <p:spPr>
            <a:xfrm>
              <a:off x="94293" y="776681"/>
              <a:ext cx="5017192" cy="7999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9136" tIns="199136" rIns="199136" bIns="199136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Blocks</a:t>
              </a:r>
              <a:endParaRPr lang="el-GR" sz="2800" kern="1200" dirty="0"/>
            </a:p>
          </p:txBody>
        </p:sp>
      </p:grpSp>
      <p:grpSp>
        <p:nvGrpSpPr>
          <p:cNvPr id="36" name="Ομάδα 35">
            <a:extLst>
              <a:ext uri="{FF2B5EF4-FFF2-40B4-BE49-F238E27FC236}">
                <a16:creationId xmlns:a16="http://schemas.microsoft.com/office/drawing/2014/main" id="{3288D490-AFE8-0DA4-C030-C66DB809FBE9}"/>
              </a:ext>
            </a:extLst>
          </p:cNvPr>
          <p:cNvGrpSpPr/>
          <p:nvPr/>
        </p:nvGrpSpPr>
        <p:grpSpPr>
          <a:xfrm>
            <a:off x="3544122" y="4526491"/>
            <a:ext cx="5103756" cy="886471"/>
            <a:chOff x="51011" y="1726247"/>
            <a:chExt cx="5103756" cy="886471"/>
          </a:xfrm>
        </p:grpSpPr>
        <p:sp>
          <p:nvSpPr>
            <p:cNvPr id="37" name="Ορθογώνιο: Στρογγύλεμα γωνιών 36">
              <a:extLst>
                <a:ext uri="{FF2B5EF4-FFF2-40B4-BE49-F238E27FC236}">
                  <a16:creationId xmlns:a16="http://schemas.microsoft.com/office/drawing/2014/main" id="{DF4D1822-7E73-F69A-8D18-E094891FFBC5}"/>
                </a:ext>
              </a:extLst>
            </p:cNvPr>
            <p:cNvSpPr/>
            <p:nvPr/>
          </p:nvSpPr>
          <p:spPr>
            <a:xfrm>
              <a:off x="51011" y="1726247"/>
              <a:ext cx="5103756" cy="886471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l-GR"/>
            </a:p>
          </p:txBody>
        </p:sp>
        <p:sp>
          <p:nvSpPr>
            <p:cNvPr id="38" name="Ορθογώνιο: Στρογγύλεμα γωνιών 4">
              <a:extLst>
                <a:ext uri="{FF2B5EF4-FFF2-40B4-BE49-F238E27FC236}">
                  <a16:creationId xmlns:a16="http://schemas.microsoft.com/office/drawing/2014/main" id="{3ECE4F27-24CC-9059-2601-943B4BBA83F2}"/>
                </a:ext>
              </a:extLst>
            </p:cNvPr>
            <p:cNvSpPr txBox="1"/>
            <p:nvPr/>
          </p:nvSpPr>
          <p:spPr>
            <a:xfrm>
              <a:off x="94293" y="1769529"/>
              <a:ext cx="5017192" cy="7999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9136" tIns="199136" rIns="199136" bIns="199136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Miners</a:t>
              </a:r>
            </a:p>
          </p:txBody>
        </p:sp>
      </p:grpSp>
      <p:grpSp>
        <p:nvGrpSpPr>
          <p:cNvPr id="39" name="Ομάδα 38">
            <a:extLst>
              <a:ext uri="{FF2B5EF4-FFF2-40B4-BE49-F238E27FC236}">
                <a16:creationId xmlns:a16="http://schemas.microsoft.com/office/drawing/2014/main" id="{6813AB9A-3F7E-A901-B363-E2009CD64412}"/>
              </a:ext>
            </a:extLst>
          </p:cNvPr>
          <p:cNvGrpSpPr/>
          <p:nvPr/>
        </p:nvGrpSpPr>
        <p:grpSpPr>
          <a:xfrm>
            <a:off x="3544122" y="5504370"/>
            <a:ext cx="5103756" cy="886471"/>
            <a:chOff x="51011" y="2719096"/>
            <a:chExt cx="5103756" cy="886471"/>
          </a:xfrm>
        </p:grpSpPr>
        <p:sp>
          <p:nvSpPr>
            <p:cNvPr id="40" name="Ορθογώνιο: Στρογγύλεμα γωνιών 39">
              <a:extLst>
                <a:ext uri="{FF2B5EF4-FFF2-40B4-BE49-F238E27FC236}">
                  <a16:creationId xmlns:a16="http://schemas.microsoft.com/office/drawing/2014/main" id="{83B2ABE4-251D-2333-7A02-EA5366758D4A}"/>
                </a:ext>
              </a:extLst>
            </p:cNvPr>
            <p:cNvSpPr/>
            <p:nvPr/>
          </p:nvSpPr>
          <p:spPr>
            <a:xfrm>
              <a:off x="51011" y="2719096"/>
              <a:ext cx="5103756" cy="886471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l-GR"/>
            </a:p>
          </p:txBody>
        </p:sp>
        <p:sp>
          <p:nvSpPr>
            <p:cNvPr id="41" name="Ορθογώνιο: Στρογγύλεμα γωνιών 4">
              <a:extLst>
                <a:ext uri="{FF2B5EF4-FFF2-40B4-BE49-F238E27FC236}">
                  <a16:creationId xmlns:a16="http://schemas.microsoft.com/office/drawing/2014/main" id="{470E0F17-AE46-E80F-7340-269BF77C1A78}"/>
                </a:ext>
              </a:extLst>
            </p:cNvPr>
            <p:cNvSpPr txBox="1"/>
            <p:nvPr/>
          </p:nvSpPr>
          <p:spPr>
            <a:xfrm>
              <a:off x="94293" y="2762378"/>
              <a:ext cx="5017192" cy="7999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9136" tIns="199136" rIns="199136" bIns="199136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Nodes</a:t>
              </a:r>
              <a:endParaRPr lang="el-GR" sz="2800" kern="1200" dirty="0"/>
            </a:p>
          </p:txBody>
        </p:sp>
      </p:grpSp>
      <p:pic>
        <p:nvPicPr>
          <p:cNvPr id="3" name="Εικόνα 2" descr="Εικόνα που περιέχει κείμενο, γραμματοσειρά, λογότυπο, γραφικά&#10;&#10;Περιγραφή που δημιουργήθηκε αυτόματα">
            <a:extLst>
              <a:ext uri="{FF2B5EF4-FFF2-40B4-BE49-F238E27FC236}">
                <a16:creationId xmlns:a16="http://schemas.microsoft.com/office/drawing/2014/main" id="{5DD7370E-8698-B185-41C2-10FD4EE12FBA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018" y="91102"/>
            <a:ext cx="1325563" cy="1325563"/>
          </a:xfrm>
          <a:prstGeom prst="rect">
            <a:avLst/>
          </a:prstGeom>
          <a:ln>
            <a:noFill/>
          </a:ln>
        </p:spPr>
      </p:pic>
      <p:grpSp>
        <p:nvGrpSpPr>
          <p:cNvPr id="5" name="Ομάδα 4">
            <a:extLst>
              <a:ext uri="{FF2B5EF4-FFF2-40B4-BE49-F238E27FC236}">
                <a16:creationId xmlns:a16="http://schemas.microsoft.com/office/drawing/2014/main" id="{813A9D58-AC52-2EC5-7209-26C0352FE259}"/>
              </a:ext>
            </a:extLst>
          </p:cNvPr>
          <p:cNvGrpSpPr/>
          <p:nvPr/>
        </p:nvGrpSpPr>
        <p:grpSpPr>
          <a:xfrm>
            <a:off x="4572278" y="3016623"/>
            <a:ext cx="3047444" cy="395927"/>
            <a:chOff x="51011" y="733399"/>
            <a:chExt cx="5103756" cy="886471"/>
          </a:xfrm>
        </p:grpSpPr>
        <p:sp>
          <p:nvSpPr>
            <p:cNvPr id="6" name="Ορθογώνιο: Στρογγύλεμα γωνιών 5">
              <a:extLst>
                <a:ext uri="{FF2B5EF4-FFF2-40B4-BE49-F238E27FC236}">
                  <a16:creationId xmlns:a16="http://schemas.microsoft.com/office/drawing/2014/main" id="{DE491AC7-E424-F1B4-6042-C40E3A535FB0}"/>
                </a:ext>
              </a:extLst>
            </p:cNvPr>
            <p:cNvSpPr/>
            <p:nvPr/>
          </p:nvSpPr>
          <p:spPr>
            <a:xfrm>
              <a:off x="51011" y="733399"/>
              <a:ext cx="5103756" cy="886471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l-GR" sz="1200"/>
            </a:p>
          </p:txBody>
        </p:sp>
        <p:sp>
          <p:nvSpPr>
            <p:cNvPr id="7" name="Ορθογώνιο: Στρογγύλεμα γωνιών 4">
              <a:extLst>
                <a:ext uri="{FF2B5EF4-FFF2-40B4-BE49-F238E27FC236}">
                  <a16:creationId xmlns:a16="http://schemas.microsoft.com/office/drawing/2014/main" id="{329FDD17-B2BA-DD9A-2ED2-3EDBB594348A}"/>
                </a:ext>
              </a:extLst>
            </p:cNvPr>
            <p:cNvSpPr txBox="1"/>
            <p:nvPr/>
          </p:nvSpPr>
          <p:spPr>
            <a:xfrm>
              <a:off x="94293" y="776681"/>
              <a:ext cx="5017192" cy="7999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9136" tIns="199136" rIns="199136" bIns="199136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dirty="0"/>
                <a:t>Αποτελείται από</a:t>
              </a:r>
              <a:endParaRPr lang="el-GR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42289001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Graphic spid="15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Ορθογώνιο: Στρογγύλεμα γωνιών 3">
            <a:extLst>
              <a:ext uri="{FF2B5EF4-FFF2-40B4-BE49-F238E27FC236}">
                <a16:creationId xmlns:a16="http://schemas.microsoft.com/office/drawing/2014/main" id="{3D6184EC-A96C-97FC-E366-5F0C75D0B9D7}"/>
              </a:ext>
            </a:extLst>
          </p:cNvPr>
          <p:cNvSpPr/>
          <p:nvPr/>
        </p:nvSpPr>
        <p:spPr>
          <a:xfrm>
            <a:off x="1479753" y="1199535"/>
            <a:ext cx="4065639" cy="4935794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Clr>
                <a:srgbClr val="4BBE12"/>
              </a:buClr>
              <a:buFont typeface="Wingdings" panose="05000000000000000000" pitchFamily="2" charset="2"/>
              <a:buChar char="ü"/>
            </a:pPr>
            <a:endParaRPr lang="el-GR" sz="2400" b="1" dirty="0"/>
          </a:p>
          <a:p>
            <a:pPr marL="342900" indent="-342900">
              <a:buClr>
                <a:srgbClr val="4BBE12"/>
              </a:buClr>
              <a:buFont typeface="Wingdings" panose="05000000000000000000" pitchFamily="2" charset="2"/>
              <a:buChar char="ü"/>
            </a:pPr>
            <a:r>
              <a:rPr lang="el-GR" sz="2400" b="1" dirty="0"/>
              <a:t>Ενισχυμένη ασφάλεια και εμπιστευτικότητα</a:t>
            </a:r>
            <a:endParaRPr lang="en-US" sz="2400" b="1" dirty="0"/>
          </a:p>
          <a:p>
            <a:pPr marL="342900" indent="-342900">
              <a:buClr>
                <a:srgbClr val="4BBE12"/>
              </a:buClr>
              <a:buFont typeface="Wingdings" panose="05000000000000000000" pitchFamily="2" charset="2"/>
              <a:buChar char="ü"/>
            </a:pPr>
            <a:r>
              <a:rPr lang="el-GR" sz="2400" b="1" dirty="0"/>
              <a:t>Περισσότερη διαφάνεια</a:t>
            </a:r>
            <a:endParaRPr lang="en-US" sz="2400" b="1" dirty="0"/>
          </a:p>
          <a:p>
            <a:pPr marL="342900" indent="-342900">
              <a:buClr>
                <a:srgbClr val="4BBE12"/>
              </a:buClr>
              <a:buFont typeface="Wingdings" panose="05000000000000000000" pitchFamily="2" charset="2"/>
              <a:buChar char="ü"/>
            </a:pPr>
            <a:r>
              <a:rPr lang="el-GR" sz="2400" b="1" dirty="0"/>
              <a:t>Δεν υπάρχει ενιαίο σημείο αποτυχίας</a:t>
            </a:r>
            <a:endParaRPr lang="en-US" sz="2400" b="1" dirty="0"/>
          </a:p>
          <a:p>
            <a:pPr marL="342900" indent="-342900">
              <a:buClr>
                <a:srgbClr val="4BBE12"/>
              </a:buClr>
              <a:buFont typeface="Wingdings" panose="05000000000000000000" pitchFamily="2" charset="2"/>
              <a:buChar char="ü"/>
            </a:pPr>
            <a:r>
              <a:rPr lang="el-GR" sz="2400" b="1" dirty="0"/>
              <a:t>Προσβασιμότητα</a:t>
            </a:r>
            <a:endParaRPr lang="en-US" sz="2400" b="1" dirty="0"/>
          </a:p>
          <a:p>
            <a:pPr marL="342900" indent="-342900">
              <a:buClr>
                <a:srgbClr val="4BBE12"/>
              </a:buClr>
              <a:buFont typeface="Wingdings" panose="05000000000000000000" pitchFamily="2" charset="2"/>
              <a:buChar char="ü"/>
            </a:pPr>
            <a:r>
              <a:rPr lang="el-GR" sz="2400" b="1" dirty="0"/>
              <a:t>Γρήγορες συναλλαγές και εύκολη ενσωμάτωση</a:t>
            </a:r>
          </a:p>
        </p:txBody>
      </p:sp>
      <p:sp>
        <p:nvSpPr>
          <p:cNvPr id="7" name="Ορθογώνιο: Στρογγύλεμα γωνιών 6">
            <a:extLst>
              <a:ext uri="{FF2B5EF4-FFF2-40B4-BE49-F238E27FC236}">
                <a16:creationId xmlns:a16="http://schemas.microsoft.com/office/drawing/2014/main" id="{C1E29F67-5D14-F033-EBAC-E483F3602F10}"/>
              </a:ext>
            </a:extLst>
          </p:cNvPr>
          <p:cNvSpPr/>
          <p:nvPr/>
        </p:nvSpPr>
        <p:spPr>
          <a:xfrm>
            <a:off x="6646609" y="1199534"/>
            <a:ext cx="4065638" cy="4935793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Clr>
                <a:srgbClr val="FF0000"/>
              </a:buClr>
              <a:buFont typeface="Calibri" panose="020F0502020204030204" pitchFamily="34" charset="0"/>
              <a:buChar char="×"/>
            </a:pPr>
            <a:r>
              <a:rPr lang="el-GR" sz="2400" b="1" dirty="0"/>
              <a:t>Επεκτασιμότητα</a:t>
            </a:r>
            <a:endParaRPr lang="en-US" sz="2400" b="1" dirty="0"/>
          </a:p>
          <a:p>
            <a:pPr marL="285750" indent="-285750">
              <a:buClr>
                <a:srgbClr val="FF0000"/>
              </a:buClr>
              <a:buFont typeface="Calibri" panose="020F0502020204030204" pitchFamily="34" charset="0"/>
              <a:buChar char="×"/>
            </a:pPr>
            <a:r>
              <a:rPr lang="el-GR" sz="2400" b="1" dirty="0"/>
              <a:t>Τροποποίηση τυχών λάθος δεδομένων</a:t>
            </a:r>
            <a:endParaRPr lang="en-US" sz="2400" b="1" dirty="0"/>
          </a:p>
          <a:p>
            <a:pPr marL="285750" indent="-285750">
              <a:buClr>
                <a:srgbClr val="FF0000"/>
              </a:buClr>
              <a:buFont typeface="Calibri" panose="020F0502020204030204" pitchFamily="34" charset="0"/>
              <a:buChar char="×"/>
            </a:pPr>
            <a:r>
              <a:rPr lang="el-GR" sz="2400" b="1" dirty="0"/>
              <a:t>Υψηλό κόστος υλοποίησης</a:t>
            </a:r>
          </a:p>
          <a:p>
            <a:pPr marL="285750" indent="-285750">
              <a:buClr>
                <a:srgbClr val="FF0000"/>
              </a:buClr>
              <a:buFont typeface="Calibri" panose="020F0502020204030204" pitchFamily="34" charset="0"/>
              <a:buChar char="×"/>
            </a:pPr>
            <a:r>
              <a:rPr lang="el-GR" sz="2400" b="1" dirty="0"/>
              <a:t>Πολυπλοκότητα και ρυθμιστική αβεβαιότητα</a:t>
            </a:r>
          </a:p>
          <a:p>
            <a:pPr marL="285750" indent="-285750">
              <a:buClr>
                <a:srgbClr val="FF0000"/>
              </a:buClr>
              <a:buFont typeface="Calibri" panose="020F0502020204030204" pitchFamily="34" charset="0"/>
              <a:buChar char="×"/>
            </a:pPr>
            <a:r>
              <a:rPr lang="el-GR" sz="2400" b="1" dirty="0"/>
              <a:t>Περιορισμένη υιοθέτηση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4BBDF8-0438-6184-00CF-06EA0713AEB8}"/>
              </a:ext>
            </a:extLst>
          </p:cNvPr>
          <p:cNvSpPr txBox="1"/>
          <p:nvPr/>
        </p:nvSpPr>
        <p:spPr>
          <a:xfrm>
            <a:off x="2298290" y="287594"/>
            <a:ext cx="7595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Χαρακτηριστικά </a:t>
            </a:r>
            <a:r>
              <a:rPr 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Blockchain</a:t>
            </a:r>
            <a:endParaRPr lang="el-GR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21EDF9-8F66-9F4B-99C9-43BD144E4E82}"/>
              </a:ext>
            </a:extLst>
          </p:cNvPr>
          <p:cNvSpPr txBox="1"/>
          <p:nvPr/>
        </p:nvSpPr>
        <p:spPr>
          <a:xfrm>
            <a:off x="2005781" y="1302772"/>
            <a:ext cx="3023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Πλεονεκτήματα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120DBA-CD7B-21F6-BA7C-2C8D89A087CE}"/>
              </a:ext>
            </a:extLst>
          </p:cNvPr>
          <p:cNvSpPr txBox="1"/>
          <p:nvPr/>
        </p:nvSpPr>
        <p:spPr>
          <a:xfrm>
            <a:off x="7162800" y="1307686"/>
            <a:ext cx="3023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Μειονεκτήματα</a:t>
            </a:r>
          </a:p>
        </p:txBody>
      </p:sp>
      <p:pic>
        <p:nvPicPr>
          <p:cNvPr id="8" name="Εικόνα 7" descr="Εικόνα που περιέχει κείμενο, γραμματοσειρά, λογότυπο, γραφικά&#10;&#10;Περιγραφή που δημιουργήθηκε αυτόματα">
            <a:extLst>
              <a:ext uri="{FF2B5EF4-FFF2-40B4-BE49-F238E27FC236}">
                <a16:creationId xmlns:a16="http://schemas.microsoft.com/office/drawing/2014/main" id="{7F0D8BC2-F12B-4CC9-B0C7-857B7879B7B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018" y="91102"/>
            <a:ext cx="1325563" cy="132556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12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3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Εικόνα 2" descr="Εικόνα που περιέχει κείμενο, γραμματοσειρά, λογότυπο, γραφικά&#10;&#10;Περιγραφή που δημιουργήθηκε αυτόματα">
            <a:extLst>
              <a:ext uri="{FF2B5EF4-FFF2-40B4-BE49-F238E27FC236}">
                <a16:creationId xmlns:a16="http://schemas.microsoft.com/office/drawing/2014/main" id="{8F845E44-38A2-D1C9-C18F-78873F4319F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018" y="91102"/>
            <a:ext cx="1325563" cy="1325563"/>
          </a:xfrm>
          <a:prstGeom prst="rect">
            <a:avLst/>
          </a:prstGeom>
          <a:ln>
            <a:noFill/>
          </a:ln>
        </p:spPr>
      </p:pic>
      <p:sp>
        <p:nvSpPr>
          <p:cNvPr id="5" name="Τίτλος 4">
            <a:extLst>
              <a:ext uri="{FF2B5EF4-FFF2-40B4-BE49-F238E27FC236}">
                <a16:creationId xmlns:a16="http://schemas.microsoft.com/office/drawing/2014/main" id="{998990CA-1993-7D84-42F9-7D5A61563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21892"/>
            <a:ext cx="8534400" cy="1507067"/>
          </a:xfrm>
        </p:spPr>
        <p:txBody>
          <a:bodyPr/>
          <a:lstStyle/>
          <a:p>
            <a:r>
              <a:rPr lang="el-GR" b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Εφαρμογές </a:t>
            </a:r>
            <a:r>
              <a:rPr lang="en-US" b="1" cap="none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Blockchain</a:t>
            </a:r>
            <a:endParaRPr lang="el-GR" b="1" cap="none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" name="Ομάδα 1">
            <a:extLst>
              <a:ext uri="{FF2B5EF4-FFF2-40B4-BE49-F238E27FC236}">
                <a16:creationId xmlns:a16="http://schemas.microsoft.com/office/drawing/2014/main" id="{0890F230-9B9E-0166-7F6C-460E48172D97}"/>
              </a:ext>
            </a:extLst>
          </p:cNvPr>
          <p:cNvGrpSpPr/>
          <p:nvPr/>
        </p:nvGrpSpPr>
        <p:grpSpPr>
          <a:xfrm>
            <a:off x="727492" y="1774328"/>
            <a:ext cx="5103756" cy="886471"/>
            <a:chOff x="51011" y="733399"/>
            <a:chExt cx="5103756" cy="886471"/>
          </a:xfrm>
        </p:grpSpPr>
        <p:sp>
          <p:nvSpPr>
            <p:cNvPr id="4" name="Ορθογώνιο: Στρογγύλεμα γωνιών 3">
              <a:extLst>
                <a:ext uri="{FF2B5EF4-FFF2-40B4-BE49-F238E27FC236}">
                  <a16:creationId xmlns:a16="http://schemas.microsoft.com/office/drawing/2014/main" id="{666E84BD-158C-DBEC-D501-ABBB13A456D3}"/>
                </a:ext>
              </a:extLst>
            </p:cNvPr>
            <p:cNvSpPr/>
            <p:nvPr/>
          </p:nvSpPr>
          <p:spPr>
            <a:xfrm>
              <a:off x="51011" y="733399"/>
              <a:ext cx="5103756" cy="886471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l-GR"/>
            </a:p>
          </p:txBody>
        </p:sp>
        <p:sp>
          <p:nvSpPr>
            <p:cNvPr id="7" name="Ορθογώνιο: Στρογγύλεμα γωνιών 4">
              <a:extLst>
                <a:ext uri="{FF2B5EF4-FFF2-40B4-BE49-F238E27FC236}">
                  <a16:creationId xmlns:a16="http://schemas.microsoft.com/office/drawing/2014/main" id="{BA4A0671-CAD6-BFC2-5E39-A2535C3FDF9C}"/>
                </a:ext>
              </a:extLst>
            </p:cNvPr>
            <p:cNvSpPr txBox="1"/>
            <p:nvPr/>
          </p:nvSpPr>
          <p:spPr>
            <a:xfrm>
              <a:off x="94293" y="776681"/>
              <a:ext cx="5017192" cy="7999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9136" tIns="199136" rIns="199136" bIns="199136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2800" kern="1200" dirty="0"/>
                <a:t>Χρηματοοικονομικά και τράπεζες</a:t>
              </a:r>
            </a:p>
          </p:txBody>
        </p:sp>
      </p:grpSp>
      <p:grpSp>
        <p:nvGrpSpPr>
          <p:cNvPr id="8" name="Ομάδα 7">
            <a:extLst>
              <a:ext uri="{FF2B5EF4-FFF2-40B4-BE49-F238E27FC236}">
                <a16:creationId xmlns:a16="http://schemas.microsoft.com/office/drawing/2014/main" id="{0526E4EE-9A68-6A0E-E53E-FC192CEFB92F}"/>
              </a:ext>
            </a:extLst>
          </p:cNvPr>
          <p:cNvGrpSpPr/>
          <p:nvPr/>
        </p:nvGrpSpPr>
        <p:grpSpPr>
          <a:xfrm>
            <a:off x="6404034" y="1766853"/>
            <a:ext cx="5103756" cy="886471"/>
            <a:chOff x="51011" y="733399"/>
            <a:chExt cx="5103756" cy="886471"/>
          </a:xfrm>
        </p:grpSpPr>
        <p:sp>
          <p:nvSpPr>
            <p:cNvPr id="9" name="Ορθογώνιο: Στρογγύλεμα γωνιών 8">
              <a:extLst>
                <a:ext uri="{FF2B5EF4-FFF2-40B4-BE49-F238E27FC236}">
                  <a16:creationId xmlns:a16="http://schemas.microsoft.com/office/drawing/2014/main" id="{47F914E9-6643-FBCE-369D-942387ACAD4D}"/>
                </a:ext>
              </a:extLst>
            </p:cNvPr>
            <p:cNvSpPr/>
            <p:nvPr/>
          </p:nvSpPr>
          <p:spPr>
            <a:xfrm>
              <a:off x="51011" y="733399"/>
              <a:ext cx="5103756" cy="886471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l-GR"/>
            </a:p>
          </p:txBody>
        </p:sp>
        <p:sp>
          <p:nvSpPr>
            <p:cNvPr id="10" name="Ορθογώνιο: Στρογγύλεμα γωνιών 4">
              <a:extLst>
                <a:ext uri="{FF2B5EF4-FFF2-40B4-BE49-F238E27FC236}">
                  <a16:creationId xmlns:a16="http://schemas.microsoft.com/office/drawing/2014/main" id="{A7B1D6A3-438F-0673-29B7-EFE921F307B7}"/>
                </a:ext>
              </a:extLst>
            </p:cNvPr>
            <p:cNvSpPr txBox="1"/>
            <p:nvPr/>
          </p:nvSpPr>
          <p:spPr>
            <a:xfrm>
              <a:off x="94293" y="776681"/>
              <a:ext cx="5017192" cy="7999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9136" tIns="199136" rIns="199136" bIns="199136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2800" kern="1200" dirty="0"/>
                <a:t>Διαχείριση Εφοδιαστικής Αλυσίδας</a:t>
              </a:r>
            </a:p>
          </p:txBody>
        </p:sp>
      </p:grpSp>
      <p:grpSp>
        <p:nvGrpSpPr>
          <p:cNvPr id="11" name="Ομάδα 10">
            <a:extLst>
              <a:ext uri="{FF2B5EF4-FFF2-40B4-BE49-F238E27FC236}">
                <a16:creationId xmlns:a16="http://schemas.microsoft.com/office/drawing/2014/main" id="{6BFD5BCC-B6D7-D616-85CB-537442CD4E58}"/>
              </a:ext>
            </a:extLst>
          </p:cNvPr>
          <p:cNvGrpSpPr/>
          <p:nvPr/>
        </p:nvGrpSpPr>
        <p:grpSpPr>
          <a:xfrm>
            <a:off x="727492" y="3011030"/>
            <a:ext cx="5103756" cy="886471"/>
            <a:chOff x="51011" y="733399"/>
            <a:chExt cx="5103756" cy="886471"/>
          </a:xfrm>
        </p:grpSpPr>
        <p:sp>
          <p:nvSpPr>
            <p:cNvPr id="12" name="Ορθογώνιο: Στρογγύλεμα γωνιών 11">
              <a:extLst>
                <a:ext uri="{FF2B5EF4-FFF2-40B4-BE49-F238E27FC236}">
                  <a16:creationId xmlns:a16="http://schemas.microsoft.com/office/drawing/2014/main" id="{172354CD-9751-0D0C-A750-36DFF1BC4070}"/>
                </a:ext>
              </a:extLst>
            </p:cNvPr>
            <p:cNvSpPr/>
            <p:nvPr/>
          </p:nvSpPr>
          <p:spPr>
            <a:xfrm>
              <a:off x="51011" y="733399"/>
              <a:ext cx="5103756" cy="886471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l-GR"/>
            </a:p>
          </p:txBody>
        </p:sp>
        <p:sp>
          <p:nvSpPr>
            <p:cNvPr id="13" name="Ορθογώνιο: Στρογγύλεμα γωνιών 4">
              <a:extLst>
                <a:ext uri="{FF2B5EF4-FFF2-40B4-BE49-F238E27FC236}">
                  <a16:creationId xmlns:a16="http://schemas.microsoft.com/office/drawing/2014/main" id="{694501F4-24FE-2839-EED8-D74E6F6C754F}"/>
                </a:ext>
              </a:extLst>
            </p:cNvPr>
            <p:cNvSpPr txBox="1"/>
            <p:nvPr/>
          </p:nvSpPr>
          <p:spPr>
            <a:xfrm>
              <a:off x="94293" y="776681"/>
              <a:ext cx="5017192" cy="7999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9136" tIns="199136" rIns="199136" bIns="199136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kern="1200" dirty="0"/>
                <a:t>Real Estate</a:t>
              </a:r>
              <a:endParaRPr lang="el-GR" sz="2800" kern="1200" dirty="0"/>
            </a:p>
          </p:txBody>
        </p:sp>
      </p:grpSp>
      <p:grpSp>
        <p:nvGrpSpPr>
          <p:cNvPr id="14" name="Ομάδα 13">
            <a:extLst>
              <a:ext uri="{FF2B5EF4-FFF2-40B4-BE49-F238E27FC236}">
                <a16:creationId xmlns:a16="http://schemas.microsoft.com/office/drawing/2014/main" id="{C2F99CD6-4CF2-D65A-7B13-2C86C2A3A729}"/>
              </a:ext>
            </a:extLst>
          </p:cNvPr>
          <p:cNvGrpSpPr/>
          <p:nvPr/>
        </p:nvGrpSpPr>
        <p:grpSpPr>
          <a:xfrm>
            <a:off x="6404034" y="3011030"/>
            <a:ext cx="5103756" cy="886471"/>
            <a:chOff x="51011" y="733399"/>
            <a:chExt cx="5103756" cy="886471"/>
          </a:xfrm>
        </p:grpSpPr>
        <p:sp>
          <p:nvSpPr>
            <p:cNvPr id="15" name="Ορθογώνιο: Στρογγύλεμα γωνιών 14">
              <a:extLst>
                <a:ext uri="{FF2B5EF4-FFF2-40B4-BE49-F238E27FC236}">
                  <a16:creationId xmlns:a16="http://schemas.microsoft.com/office/drawing/2014/main" id="{F4846E70-7C64-5BD3-41A5-9EFE0464BC2C}"/>
                </a:ext>
              </a:extLst>
            </p:cNvPr>
            <p:cNvSpPr/>
            <p:nvPr/>
          </p:nvSpPr>
          <p:spPr>
            <a:xfrm>
              <a:off x="51011" y="733399"/>
              <a:ext cx="5103756" cy="886471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l-GR"/>
            </a:p>
          </p:txBody>
        </p:sp>
        <p:sp>
          <p:nvSpPr>
            <p:cNvPr id="16" name="Ορθογώνιο: Στρογγύλεμα γωνιών 4">
              <a:extLst>
                <a:ext uri="{FF2B5EF4-FFF2-40B4-BE49-F238E27FC236}">
                  <a16:creationId xmlns:a16="http://schemas.microsoft.com/office/drawing/2014/main" id="{12586F30-02E1-5816-0105-A25F8DFB5D7A}"/>
                </a:ext>
              </a:extLst>
            </p:cNvPr>
            <p:cNvSpPr txBox="1"/>
            <p:nvPr/>
          </p:nvSpPr>
          <p:spPr>
            <a:xfrm>
              <a:off x="94293" y="776681"/>
              <a:ext cx="5017192" cy="7999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9136" tIns="199136" rIns="199136" bIns="199136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2800" kern="1200" dirty="0" err="1"/>
                <a:t>Κυβερνοασφάλεια</a:t>
              </a:r>
              <a:endParaRPr lang="el-GR" sz="2800" kern="1200" dirty="0"/>
            </a:p>
          </p:txBody>
        </p:sp>
      </p:grpSp>
      <p:grpSp>
        <p:nvGrpSpPr>
          <p:cNvPr id="17" name="Ομάδα 16">
            <a:extLst>
              <a:ext uri="{FF2B5EF4-FFF2-40B4-BE49-F238E27FC236}">
                <a16:creationId xmlns:a16="http://schemas.microsoft.com/office/drawing/2014/main" id="{E3B81731-37D8-B4DB-A0E2-BF7FF9E1F2D2}"/>
              </a:ext>
            </a:extLst>
          </p:cNvPr>
          <p:cNvGrpSpPr/>
          <p:nvPr/>
        </p:nvGrpSpPr>
        <p:grpSpPr>
          <a:xfrm>
            <a:off x="727492" y="4251448"/>
            <a:ext cx="5103756" cy="886471"/>
            <a:chOff x="51011" y="733399"/>
            <a:chExt cx="5103756" cy="886471"/>
          </a:xfrm>
        </p:grpSpPr>
        <p:sp>
          <p:nvSpPr>
            <p:cNvPr id="18" name="Ορθογώνιο: Στρογγύλεμα γωνιών 17">
              <a:extLst>
                <a:ext uri="{FF2B5EF4-FFF2-40B4-BE49-F238E27FC236}">
                  <a16:creationId xmlns:a16="http://schemas.microsoft.com/office/drawing/2014/main" id="{64973A0C-4C25-84CA-114B-DE8CE18809AA}"/>
                </a:ext>
              </a:extLst>
            </p:cNvPr>
            <p:cNvSpPr/>
            <p:nvPr/>
          </p:nvSpPr>
          <p:spPr>
            <a:xfrm>
              <a:off x="51011" y="733399"/>
              <a:ext cx="5103756" cy="886471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l-GR"/>
            </a:p>
          </p:txBody>
        </p:sp>
        <p:sp>
          <p:nvSpPr>
            <p:cNvPr id="19" name="Ορθογώνιο: Στρογγύλεμα γωνιών 4">
              <a:extLst>
                <a:ext uri="{FF2B5EF4-FFF2-40B4-BE49-F238E27FC236}">
                  <a16:creationId xmlns:a16="http://schemas.microsoft.com/office/drawing/2014/main" id="{08886D18-ED47-B0C8-B1E2-D988E99340B5}"/>
                </a:ext>
              </a:extLst>
            </p:cNvPr>
            <p:cNvSpPr txBox="1"/>
            <p:nvPr/>
          </p:nvSpPr>
          <p:spPr>
            <a:xfrm>
              <a:off x="94293" y="776681"/>
              <a:ext cx="5017192" cy="7999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9136" tIns="199136" rIns="199136" bIns="199136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2800" kern="1200" dirty="0"/>
                <a:t>Ψυχαγωγία</a:t>
              </a:r>
            </a:p>
          </p:txBody>
        </p:sp>
      </p:grpSp>
      <p:grpSp>
        <p:nvGrpSpPr>
          <p:cNvPr id="20" name="Ομάδα 19">
            <a:extLst>
              <a:ext uri="{FF2B5EF4-FFF2-40B4-BE49-F238E27FC236}">
                <a16:creationId xmlns:a16="http://schemas.microsoft.com/office/drawing/2014/main" id="{32415391-ACE8-D887-3811-95E5C0EF9CA0}"/>
              </a:ext>
            </a:extLst>
          </p:cNvPr>
          <p:cNvGrpSpPr/>
          <p:nvPr/>
        </p:nvGrpSpPr>
        <p:grpSpPr>
          <a:xfrm>
            <a:off x="6404034" y="4251447"/>
            <a:ext cx="5103756" cy="886471"/>
            <a:chOff x="51011" y="733399"/>
            <a:chExt cx="5103756" cy="886471"/>
          </a:xfrm>
        </p:grpSpPr>
        <p:sp>
          <p:nvSpPr>
            <p:cNvPr id="21" name="Ορθογώνιο: Στρογγύλεμα γωνιών 20">
              <a:extLst>
                <a:ext uri="{FF2B5EF4-FFF2-40B4-BE49-F238E27FC236}">
                  <a16:creationId xmlns:a16="http://schemas.microsoft.com/office/drawing/2014/main" id="{5BD17770-6860-0CB5-A261-9BCB53AF4265}"/>
                </a:ext>
              </a:extLst>
            </p:cNvPr>
            <p:cNvSpPr/>
            <p:nvPr/>
          </p:nvSpPr>
          <p:spPr>
            <a:xfrm>
              <a:off x="51011" y="733399"/>
              <a:ext cx="5103756" cy="886471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l-GR"/>
            </a:p>
          </p:txBody>
        </p:sp>
        <p:sp>
          <p:nvSpPr>
            <p:cNvPr id="22" name="Ορθογώνιο: Στρογγύλεμα γωνιών 4">
              <a:extLst>
                <a:ext uri="{FF2B5EF4-FFF2-40B4-BE49-F238E27FC236}">
                  <a16:creationId xmlns:a16="http://schemas.microsoft.com/office/drawing/2014/main" id="{727958F8-1A12-EA03-304B-EE1A23F239CB}"/>
                </a:ext>
              </a:extLst>
            </p:cNvPr>
            <p:cNvSpPr txBox="1"/>
            <p:nvPr/>
          </p:nvSpPr>
          <p:spPr>
            <a:xfrm>
              <a:off x="94293" y="776681"/>
              <a:ext cx="5017192" cy="7999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9136" tIns="199136" rIns="199136" bIns="199136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2800" kern="1200" dirty="0"/>
                <a:t>Εκλογές</a:t>
              </a:r>
            </a:p>
          </p:txBody>
        </p:sp>
      </p:grpSp>
      <p:sp>
        <p:nvSpPr>
          <p:cNvPr id="6" name="Οβάλ 5">
            <a:extLst>
              <a:ext uri="{FF2B5EF4-FFF2-40B4-BE49-F238E27FC236}">
                <a16:creationId xmlns:a16="http://schemas.microsoft.com/office/drawing/2014/main" id="{225F408E-B117-02D4-4050-C34C39D68B0F}"/>
              </a:ext>
            </a:extLst>
          </p:cNvPr>
          <p:cNvSpPr/>
          <p:nvPr/>
        </p:nvSpPr>
        <p:spPr>
          <a:xfrm>
            <a:off x="2779285" y="5197878"/>
            <a:ext cx="6664518" cy="150706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grpSp>
        <p:nvGrpSpPr>
          <p:cNvPr id="23" name="Ομάδα 22">
            <a:extLst>
              <a:ext uri="{FF2B5EF4-FFF2-40B4-BE49-F238E27FC236}">
                <a16:creationId xmlns:a16="http://schemas.microsoft.com/office/drawing/2014/main" id="{DA178506-0677-DBBE-8B7A-5ED150123834}"/>
              </a:ext>
            </a:extLst>
          </p:cNvPr>
          <p:cNvGrpSpPr/>
          <p:nvPr/>
        </p:nvGrpSpPr>
        <p:grpSpPr>
          <a:xfrm>
            <a:off x="3544122" y="5491864"/>
            <a:ext cx="5103756" cy="886471"/>
            <a:chOff x="51011" y="733399"/>
            <a:chExt cx="5103756" cy="886471"/>
          </a:xfrm>
        </p:grpSpPr>
        <p:sp>
          <p:nvSpPr>
            <p:cNvPr id="24" name="Ορθογώνιο: Στρογγύλεμα γωνιών 23">
              <a:extLst>
                <a:ext uri="{FF2B5EF4-FFF2-40B4-BE49-F238E27FC236}">
                  <a16:creationId xmlns:a16="http://schemas.microsoft.com/office/drawing/2014/main" id="{6A0F5907-7D09-7297-34D1-773C0EE75131}"/>
                </a:ext>
              </a:extLst>
            </p:cNvPr>
            <p:cNvSpPr/>
            <p:nvPr/>
          </p:nvSpPr>
          <p:spPr>
            <a:xfrm>
              <a:off x="51011" y="733399"/>
              <a:ext cx="5103756" cy="886471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l-GR"/>
            </a:p>
          </p:txBody>
        </p:sp>
        <p:sp>
          <p:nvSpPr>
            <p:cNvPr id="25" name="Ορθογώνιο: Στρογγύλεμα γωνιών 4">
              <a:extLst>
                <a:ext uri="{FF2B5EF4-FFF2-40B4-BE49-F238E27FC236}">
                  <a16:creationId xmlns:a16="http://schemas.microsoft.com/office/drawing/2014/main" id="{A2704132-6CFD-E5CC-8DFC-2DCAE49B269D}"/>
                </a:ext>
              </a:extLst>
            </p:cNvPr>
            <p:cNvSpPr txBox="1"/>
            <p:nvPr/>
          </p:nvSpPr>
          <p:spPr>
            <a:xfrm>
              <a:off x="94293" y="776681"/>
              <a:ext cx="5017192" cy="7999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9136" tIns="199136" rIns="199136" bIns="199136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2800" kern="1200" dirty="0"/>
                <a:t>Υγεία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2186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8638CA80-D10D-0B20-32C5-43AF9F2AB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0"/>
            <a:ext cx="8534400" cy="1507067"/>
          </a:xfrm>
        </p:spPr>
        <p:txBody>
          <a:bodyPr/>
          <a:lstStyle/>
          <a:p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Chronicled</a:t>
            </a:r>
            <a:endParaRPr lang="el-GR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Εικόνα 4" descr="Εικόνα που περιέχει κείμενο, γραμματοσειρά, λογότυπο, γραφικά&#10;&#10;Περιγραφή που δημιουργήθηκε αυτόματα">
            <a:extLst>
              <a:ext uri="{FF2B5EF4-FFF2-40B4-BE49-F238E27FC236}">
                <a16:creationId xmlns:a16="http://schemas.microsoft.com/office/drawing/2014/main" id="{8AF5D8B5-2146-EDC1-9B45-7054AD83C28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018" y="91102"/>
            <a:ext cx="1325563" cy="1325563"/>
          </a:xfrm>
          <a:prstGeom prst="rect">
            <a:avLst/>
          </a:prstGeom>
          <a:ln>
            <a:noFill/>
          </a:ln>
        </p:spPr>
      </p:pic>
      <p:pic>
        <p:nvPicPr>
          <p:cNvPr id="4" name="Chronicled Virtual Office Tour">
            <a:hlinkClick r:id="" action="ppaction://media"/>
            <a:extLst>
              <a:ext uri="{FF2B5EF4-FFF2-40B4-BE49-F238E27FC236}">
                <a16:creationId xmlns:a16="http://schemas.microsoft.com/office/drawing/2014/main" id="{9B537A05-6D0D-EB3E-6EB9-0B0F1A27B2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96394" y="1416665"/>
            <a:ext cx="4984058" cy="2990435"/>
          </a:xfrm>
          <a:prstGeom prst="rect">
            <a:avLst/>
          </a:prstGeom>
        </p:spPr>
      </p:pic>
      <p:grpSp>
        <p:nvGrpSpPr>
          <p:cNvPr id="26" name="Ομάδα 25">
            <a:extLst>
              <a:ext uri="{FF2B5EF4-FFF2-40B4-BE49-F238E27FC236}">
                <a16:creationId xmlns:a16="http://schemas.microsoft.com/office/drawing/2014/main" id="{2B9E7F97-67DC-B92B-44D5-CFECCBC3F9B3}"/>
              </a:ext>
            </a:extLst>
          </p:cNvPr>
          <p:cNvGrpSpPr/>
          <p:nvPr/>
        </p:nvGrpSpPr>
        <p:grpSpPr>
          <a:xfrm>
            <a:off x="684212" y="1309252"/>
            <a:ext cx="2370459" cy="851247"/>
            <a:chOff x="672544" y="4279137"/>
            <a:chExt cx="2370459" cy="851247"/>
          </a:xfrm>
        </p:grpSpPr>
        <p:grpSp>
          <p:nvGrpSpPr>
            <p:cNvPr id="6" name="Ομάδα 5">
              <a:extLst>
                <a:ext uri="{FF2B5EF4-FFF2-40B4-BE49-F238E27FC236}">
                  <a16:creationId xmlns:a16="http://schemas.microsoft.com/office/drawing/2014/main" id="{8F203103-DAF2-4D87-02FE-A985CF9ECEE2}"/>
                </a:ext>
              </a:extLst>
            </p:cNvPr>
            <p:cNvGrpSpPr/>
            <p:nvPr/>
          </p:nvGrpSpPr>
          <p:grpSpPr>
            <a:xfrm>
              <a:off x="675199" y="4647558"/>
              <a:ext cx="2367803" cy="482826"/>
              <a:chOff x="51009" y="733399"/>
              <a:chExt cx="6063420" cy="886471"/>
            </a:xfrm>
          </p:grpSpPr>
          <p:sp>
            <p:nvSpPr>
              <p:cNvPr id="7" name="Ορθογώνιο: Στρογγύλεμα γωνιών 6">
                <a:extLst>
                  <a:ext uri="{FF2B5EF4-FFF2-40B4-BE49-F238E27FC236}">
                    <a16:creationId xmlns:a16="http://schemas.microsoft.com/office/drawing/2014/main" id="{DB306D95-92CA-E81B-798D-56F3D58955FC}"/>
                  </a:ext>
                </a:extLst>
              </p:cNvPr>
              <p:cNvSpPr/>
              <p:nvPr/>
            </p:nvSpPr>
            <p:spPr>
              <a:xfrm>
                <a:off x="51009" y="733399"/>
                <a:ext cx="6063420" cy="886471"/>
              </a:xfrm>
              <a:prstGeom prst="roundRect">
                <a:avLst>
                  <a:gd name="adj" fmla="val 16670"/>
                </a:avLst>
              </a:prstGeom>
              <a:solidFill>
                <a:schemeClr val="tx1">
                  <a:lumMod val="6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pPr algn="ctr"/>
                <a:endParaRPr lang="el-GR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" name="Ορθογώνιο: Στρογγύλεμα γωνιών 4">
                <a:extLst>
                  <a:ext uri="{FF2B5EF4-FFF2-40B4-BE49-F238E27FC236}">
                    <a16:creationId xmlns:a16="http://schemas.microsoft.com/office/drawing/2014/main" id="{1DC0F64D-2821-1A14-3F86-E11D4A166400}"/>
                  </a:ext>
                </a:extLst>
              </p:cNvPr>
              <p:cNvSpPr txBox="1"/>
              <p:nvPr/>
            </p:nvSpPr>
            <p:spPr>
              <a:xfrm>
                <a:off x="94291" y="776681"/>
                <a:ext cx="5967265" cy="799907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99136" tIns="199136" rIns="199136" bIns="199136" numCol="1" spcCol="1270" anchor="ctr" anchorCtr="0">
                <a:noAutofit/>
              </a:bodyPr>
              <a:lstStyle/>
              <a:p>
                <a:pPr marL="0" lvl="0" indent="0" algn="ctr" defTabSz="1244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l-GR" sz="24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2014</a:t>
                </a:r>
                <a:endParaRPr lang="el-GR" sz="2400" b="1" kern="1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" name="Ομάδα 8">
              <a:extLst>
                <a:ext uri="{FF2B5EF4-FFF2-40B4-BE49-F238E27FC236}">
                  <a16:creationId xmlns:a16="http://schemas.microsoft.com/office/drawing/2014/main" id="{70C91505-24C5-492E-7116-24A1A7EC53EB}"/>
                </a:ext>
              </a:extLst>
            </p:cNvPr>
            <p:cNvGrpSpPr/>
            <p:nvPr/>
          </p:nvGrpSpPr>
          <p:grpSpPr>
            <a:xfrm>
              <a:off x="672544" y="4279137"/>
              <a:ext cx="2370459" cy="417970"/>
              <a:chOff x="51011" y="733399"/>
              <a:chExt cx="5103756" cy="886471"/>
            </a:xfrm>
          </p:grpSpPr>
          <p:sp>
            <p:nvSpPr>
              <p:cNvPr id="10" name="Ορθογώνιο: Στρογγύλεμα γωνιών 9">
                <a:extLst>
                  <a:ext uri="{FF2B5EF4-FFF2-40B4-BE49-F238E27FC236}">
                    <a16:creationId xmlns:a16="http://schemas.microsoft.com/office/drawing/2014/main" id="{D6AAE426-470B-8110-FA9C-E4B3DC5A9040}"/>
                  </a:ext>
                </a:extLst>
              </p:cNvPr>
              <p:cNvSpPr/>
              <p:nvPr/>
            </p:nvSpPr>
            <p:spPr>
              <a:xfrm>
                <a:off x="51011" y="733399"/>
                <a:ext cx="5103756" cy="886471"/>
              </a:xfrm>
              <a:prstGeom prst="roundRect">
                <a:avLst>
                  <a:gd name="adj" fmla="val 1667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l-GR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" name="Ορθογώνιο: Στρογγύλεμα γωνιών 4">
                <a:extLst>
                  <a:ext uri="{FF2B5EF4-FFF2-40B4-BE49-F238E27FC236}">
                    <a16:creationId xmlns:a16="http://schemas.microsoft.com/office/drawing/2014/main" id="{10928BDC-2082-5B45-E519-32C5D749F371}"/>
                  </a:ext>
                </a:extLst>
              </p:cNvPr>
              <p:cNvSpPr txBox="1"/>
              <p:nvPr/>
            </p:nvSpPr>
            <p:spPr>
              <a:xfrm>
                <a:off x="94292" y="776680"/>
                <a:ext cx="5017191" cy="79990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99136" tIns="199136" rIns="199136" bIns="199136" numCol="1" spcCol="1270" anchor="ctr" anchorCtr="0">
                <a:noAutofit/>
              </a:bodyPr>
              <a:lstStyle/>
              <a:p>
                <a:pPr marL="0" lvl="0" indent="0" defTabSz="1244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l-GR" sz="2800" b="1" kern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Έτος </a:t>
                </a:r>
                <a:r>
                  <a:rPr lang="el-GR" sz="2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Ίδρυσης</a:t>
                </a:r>
                <a:endParaRPr lang="el-GR" sz="2800" b="1" kern="1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27" name="Ομάδα 26">
            <a:extLst>
              <a:ext uri="{FF2B5EF4-FFF2-40B4-BE49-F238E27FC236}">
                <a16:creationId xmlns:a16="http://schemas.microsoft.com/office/drawing/2014/main" id="{6B249753-EC4D-EE9E-75AA-0083886F999E}"/>
              </a:ext>
            </a:extLst>
          </p:cNvPr>
          <p:cNvGrpSpPr/>
          <p:nvPr/>
        </p:nvGrpSpPr>
        <p:grpSpPr>
          <a:xfrm>
            <a:off x="684212" y="2955707"/>
            <a:ext cx="3149926" cy="1003673"/>
            <a:chOff x="4674939" y="4103137"/>
            <a:chExt cx="3149926" cy="1003673"/>
          </a:xfrm>
        </p:grpSpPr>
        <p:grpSp>
          <p:nvGrpSpPr>
            <p:cNvPr id="12" name="Ομάδα 11">
              <a:extLst>
                <a:ext uri="{FF2B5EF4-FFF2-40B4-BE49-F238E27FC236}">
                  <a16:creationId xmlns:a16="http://schemas.microsoft.com/office/drawing/2014/main" id="{316E21EA-DD77-4427-E06A-7ACEF8A64008}"/>
                </a:ext>
              </a:extLst>
            </p:cNvPr>
            <p:cNvGrpSpPr/>
            <p:nvPr/>
          </p:nvGrpSpPr>
          <p:grpSpPr>
            <a:xfrm>
              <a:off x="4674939" y="4444038"/>
              <a:ext cx="3149926" cy="662772"/>
              <a:chOff x="51011" y="733399"/>
              <a:chExt cx="5103756" cy="886471"/>
            </a:xfrm>
          </p:grpSpPr>
          <p:sp>
            <p:nvSpPr>
              <p:cNvPr id="13" name="Ορθογώνιο: Στρογγύλεμα γωνιών 12">
                <a:extLst>
                  <a:ext uri="{FF2B5EF4-FFF2-40B4-BE49-F238E27FC236}">
                    <a16:creationId xmlns:a16="http://schemas.microsoft.com/office/drawing/2014/main" id="{A63CC2E2-FA53-74BA-D8C3-C5A7E8D8FC5A}"/>
                  </a:ext>
                </a:extLst>
              </p:cNvPr>
              <p:cNvSpPr/>
              <p:nvPr/>
            </p:nvSpPr>
            <p:spPr>
              <a:xfrm>
                <a:off x="51011" y="733399"/>
                <a:ext cx="5103756" cy="886471"/>
              </a:xfrm>
              <a:prstGeom prst="roundRect">
                <a:avLst>
                  <a:gd name="adj" fmla="val 16670"/>
                </a:avLst>
              </a:prstGeom>
              <a:solidFill>
                <a:schemeClr val="tx1">
                  <a:lumMod val="6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l-GR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" name="Ορθογώνιο: Στρογγύλεμα γωνιών 4">
                <a:extLst>
                  <a:ext uri="{FF2B5EF4-FFF2-40B4-BE49-F238E27FC236}">
                    <a16:creationId xmlns:a16="http://schemas.microsoft.com/office/drawing/2014/main" id="{27A24CDE-65A4-6739-E775-DE23F50B38EA}"/>
                  </a:ext>
                </a:extLst>
              </p:cNvPr>
              <p:cNvSpPr txBox="1"/>
              <p:nvPr/>
            </p:nvSpPr>
            <p:spPr>
              <a:xfrm>
                <a:off x="94293" y="776681"/>
                <a:ext cx="5017192" cy="799907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99136" tIns="199136" rIns="199136" bIns="199136" numCol="1" spcCol="1270" anchor="ctr" anchorCtr="0">
                <a:noAutofit/>
              </a:bodyPr>
              <a:lstStyle/>
              <a:p>
                <a:pPr marL="0" lvl="0" indent="0" defTabSz="1244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l-GR" sz="24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Σαν Φρανσίσκο, ΗΠΑ</a:t>
                </a:r>
                <a:endParaRPr lang="el-GR" sz="2400" b="1" kern="1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5" name="Ομάδα 14">
              <a:extLst>
                <a:ext uri="{FF2B5EF4-FFF2-40B4-BE49-F238E27FC236}">
                  <a16:creationId xmlns:a16="http://schemas.microsoft.com/office/drawing/2014/main" id="{C030C369-8DF8-DD49-E380-9E0D1454B2B7}"/>
                </a:ext>
              </a:extLst>
            </p:cNvPr>
            <p:cNvGrpSpPr/>
            <p:nvPr/>
          </p:nvGrpSpPr>
          <p:grpSpPr>
            <a:xfrm>
              <a:off x="4683928" y="4103137"/>
              <a:ext cx="3140937" cy="417970"/>
              <a:chOff x="51011" y="733399"/>
              <a:chExt cx="5103756" cy="886471"/>
            </a:xfrm>
          </p:grpSpPr>
          <p:sp>
            <p:nvSpPr>
              <p:cNvPr id="16" name="Ορθογώνιο: Στρογγύλεμα γωνιών 15">
                <a:extLst>
                  <a:ext uri="{FF2B5EF4-FFF2-40B4-BE49-F238E27FC236}">
                    <a16:creationId xmlns:a16="http://schemas.microsoft.com/office/drawing/2014/main" id="{DD788239-9182-7C55-E658-970CC805E728}"/>
                  </a:ext>
                </a:extLst>
              </p:cNvPr>
              <p:cNvSpPr/>
              <p:nvPr/>
            </p:nvSpPr>
            <p:spPr>
              <a:xfrm>
                <a:off x="51011" y="733399"/>
                <a:ext cx="5103756" cy="886471"/>
              </a:xfrm>
              <a:prstGeom prst="roundRect">
                <a:avLst>
                  <a:gd name="adj" fmla="val 1667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l-GR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" name="Ορθογώνιο: Στρογγύλεμα γωνιών 4">
                <a:extLst>
                  <a:ext uri="{FF2B5EF4-FFF2-40B4-BE49-F238E27FC236}">
                    <a16:creationId xmlns:a16="http://schemas.microsoft.com/office/drawing/2014/main" id="{55525614-9DFF-7FAD-DB57-710FCCCF65E9}"/>
                  </a:ext>
                </a:extLst>
              </p:cNvPr>
              <p:cNvSpPr txBox="1"/>
              <p:nvPr/>
            </p:nvSpPr>
            <p:spPr>
              <a:xfrm>
                <a:off x="94293" y="776681"/>
                <a:ext cx="5017192" cy="79990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99136" tIns="199136" rIns="199136" bIns="199136" numCol="1" spcCol="1270" anchor="ctr" anchorCtr="0">
                <a:noAutofit/>
              </a:bodyPr>
              <a:lstStyle/>
              <a:p>
                <a:pPr marL="0" lvl="0" indent="0" defTabSz="1244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l-GR" sz="2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Κεντρικά Γραφεία</a:t>
                </a:r>
                <a:endParaRPr lang="el-GR" sz="2800" b="1" kern="1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grpSp>
        <p:nvGrpSpPr>
          <p:cNvPr id="28" name="Ομάδα 27">
            <a:extLst>
              <a:ext uri="{FF2B5EF4-FFF2-40B4-BE49-F238E27FC236}">
                <a16:creationId xmlns:a16="http://schemas.microsoft.com/office/drawing/2014/main" id="{E2610D4D-F91D-364E-CC2F-586B37F8BD56}"/>
              </a:ext>
            </a:extLst>
          </p:cNvPr>
          <p:cNvGrpSpPr/>
          <p:nvPr/>
        </p:nvGrpSpPr>
        <p:grpSpPr>
          <a:xfrm>
            <a:off x="684212" y="4785143"/>
            <a:ext cx="10798254" cy="919938"/>
            <a:chOff x="684212" y="4599608"/>
            <a:chExt cx="10798254" cy="919938"/>
          </a:xfrm>
        </p:grpSpPr>
        <p:grpSp>
          <p:nvGrpSpPr>
            <p:cNvPr id="18" name="Ομάδα 17">
              <a:extLst>
                <a:ext uri="{FF2B5EF4-FFF2-40B4-BE49-F238E27FC236}">
                  <a16:creationId xmlns:a16="http://schemas.microsoft.com/office/drawing/2014/main" id="{57ED4FD6-735E-D68C-3654-7AB71BEA49C8}"/>
                </a:ext>
              </a:extLst>
            </p:cNvPr>
            <p:cNvGrpSpPr/>
            <p:nvPr/>
          </p:nvGrpSpPr>
          <p:grpSpPr>
            <a:xfrm>
              <a:off x="684212" y="4990106"/>
              <a:ext cx="10798254" cy="529440"/>
              <a:chOff x="51011" y="733399"/>
              <a:chExt cx="5103756" cy="886471"/>
            </a:xfrm>
          </p:grpSpPr>
          <p:sp>
            <p:nvSpPr>
              <p:cNvPr id="19" name="Ορθογώνιο: Στρογγύλεμα γωνιών 18">
                <a:extLst>
                  <a:ext uri="{FF2B5EF4-FFF2-40B4-BE49-F238E27FC236}">
                    <a16:creationId xmlns:a16="http://schemas.microsoft.com/office/drawing/2014/main" id="{174E6AE3-CD3E-EEF4-C5E5-7C9F75FFA53B}"/>
                  </a:ext>
                </a:extLst>
              </p:cNvPr>
              <p:cNvSpPr/>
              <p:nvPr/>
            </p:nvSpPr>
            <p:spPr>
              <a:xfrm>
                <a:off x="51011" y="733399"/>
                <a:ext cx="5103756" cy="886471"/>
              </a:xfrm>
              <a:prstGeom prst="roundRect">
                <a:avLst>
                  <a:gd name="adj" fmla="val 16670"/>
                </a:avLst>
              </a:prstGeom>
              <a:solidFill>
                <a:schemeClr val="tx1">
                  <a:lumMod val="65000"/>
                </a:schemeClr>
              </a:solidFill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l-GR" sz="160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" name="Ορθογώνιο: Στρογγύλεμα γωνιών 4">
                <a:extLst>
                  <a:ext uri="{FF2B5EF4-FFF2-40B4-BE49-F238E27FC236}">
                    <a16:creationId xmlns:a16="http://schemas.microsoft.com/office/drawing/2014/main" id="{06D9C374-2376-6FB8-C402-418E8549738C}"/>
                  </a:ext>
                </a:extLst>
              </p:cNvPr>
              <p:cNvSpPr txBox="1"/>
              <p:nvPr/>
            </p:nvSpPr>
            <p:spPr>
              <a:xfrm>
                <a:off x="94293" y="776681"/>
                <a:ext cx="5017192" cy="799907"/>
              </a:xfrm>
              <a:prstGeom prst="rect">
                <a:avLst/>
              </a:prstGeom>
              <a:no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99136" tIns="199136" rIns="199136" bIns="199136" numCol="1" spcCol="1270" anchor="ctr" anchorCtr="0">
                <a:noAutofit/>
              </a:bodyPr>
              <a:lstStyle/>
              <a:p>
                <a:pPr marL="0" lvl="0" indent="0" defTabSz="1244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24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Blockchain, </a:t>
                </a:r>
                <a:r>
                  <a:rPr lang="el-GR" sz="24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Επιστήμες ζωής,</a:t>
                </a:r>
                <a:r>
                  <a:rPr lang="en-US" sz="24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l-GR" sz="24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Φαρμακευτική</a:t>
                </a:r>
                <a:r>
                  <a:rPr lang="en-US" sz="24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:r>
                  <a:rPr lang="el-GR" sz="2400" b="1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Διαχείριση εφοδιαστικής αλυσίδας</a:t>
                </a:r>
                <a:endParaRPr lang="el-GR" sz="2400" b="1" kern="1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1" name="Ομάδα 20">
              <a:extLst>
                <a:ext uri="{FF2B5EF4-FFF2-40B4-BE49-F238E27FC236}">
                  <a16:creationId xmlns:a16="http://schemas.microsoft.com/office/drawing/2014/main" id="{C1232579-6E62-C720-D445-FD19FA271EE3}"/>
                </a:ext>
              </a:extLst>
            </p:cNvPr>
            <p:cNvGrpSpPr/>
            <p:nvPr/>
          </p:nvGrpSpPr>
          <p:grpSpPr>
            <a:xfrm>
              <a:off x="684212" y="4599608"/>
              <a:ext cx="1676495" cy="417970"/>
              <a:chOff x="51011" y="733399"/>
              <a:chExt cx="5103756" cy="886471"/>
            </a:xfrm>
          </p:grpSpPr>
          <p:sp>
            <p:nvSpPr>
              <p:cNvPr id="22" name="Ορθογώνιο: Στρογγύλεμα γωνιών 21">
                <a:extLst>
                  <a:ext uri="{FF2B5EF4-FFF2-40B4-BE49-F238E27FC236}">
                    <a16:creationId xmlns:a16="http://schemas.microsoft.com/office/drawing/2014/main" id="{FB54E61B-4BEA-34D3-A11F-1E0A4DA668ED}"/>
                  </a:ext>
                </a:extLst>
              </p:cNvPr>
              <p:cNvSpPr/>
              <p:nvPr/>
            </p:nvSpPr>
            <p:spPr>
              <a:xfrm>
                <a:off x="51011" y="733399"/>
                <a:ext cx="5103756" cy="886471"/>
              </a:xfrm>
              <a:prstGeom prst="roundRect">
                <a:avLst>
                  <a:gd name="adj" fmla="val 16670"/>
                </a:avLst>
              </a:prstGeom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/>
              <a:lstStyle/>
              <a:p>
                <a:endParaRPr lang="el-GR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" name="Ορθογώνιο: Στρογγύλεμα γωνιών 4">
                <a:extLst>
                  <a:ext uri="{FF2B5EF4-FFF2-40B4-BE49-F238E27FC236}">
                    <a16:creationId xmlns:a16="http://schemas.microsoft.com/office/drawing/2014/main" id="{E1567526-F3A0-B882-7746-FA1E8AD5AF4D}"/>
                  </a:ext>
                </a:extLst>
              </p:cNvPr>
              <p:cNvSpPr txBox="1"/>
              <p:nvPr/>
            </p:nvSpPr>
            <p:spPr>
              <a:xfrm>
                <a:off x="94293" y="776681"/>
                <a:ext cx="5017192" cy="799907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99136" tIns="199136" rIns="199136" bIns="199136" numCol="1" spcCol="1270" anchor="ctr" anchorCtr="0">
                <a:noAutofit/>
              </a:bodyPr>
              <a:lstStyle/>
              <a:p>
                <a:pPr marL="0" lvl="0" indent="0" defTabSz="12446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l-GR" sz="2800" b="1" kern="12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Κλάδ</a:t>
                </a:r>
                <a:r>
                  <a:rPr lang="el-GR" sz="2800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οι</a:t>
                </a:r>
                <a:endParaRPr lang="el-GR" sz="2800" b="1" kern="1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420174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503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 mute="1">
                <p:cTn id="2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Εικόνα 4" descr="Εικόνα που περιέχει κείμενο, γραμματοσειρά, λογότυπο, γραφικά&#10;&#10;Περιγραφή που δημιουργήθηκε αυτόματα">
            <a:extLst>
              <a:ext uri="{FF2B5EF4-FFF2-40B4-BE49-F238E27FC236}">
                <a16:creationId xmlns:a16="http://schemas.microsoft.com/office/drawing/2014/main" id="{C07B3F47-06C7-8895-776E-1044DA6F86B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018" y="91102"/>
            <a:ext cx="1325563" cy="1325563"/>
          </a:xfrm>
          <a:prstGeom prst="rect">
            <a:avLst/>
          </a:prstGeom>
          <a:ln>
            <a:noFill/>
          </a:ln>
        </p:spPr>
      </p:pic>
      <p:grpSp>
        <p:nvGrpSpPr>
          <p:cNvPr id="8" name="Ομάδα 7">
            <a:extLst>
              <a:ext uri="{FF2B5EF4-FFF2-40B4-BE49-F238E27FC236}">
                <a16:creationId xmlns:a16="http://schemas.microsoft.com/office/drawing/2014/main" id="{5523E038-B398-D5D1-DA5A-B3B6534CF472}"/>
              </a:ext>
            </a:extLst>
          </p:cNvPr>
          <p:cNvGrpSpPr/>
          <p:nvPr/>
        </p:nvGrpSpPr>
        <p:grpSpPr>
          <a:xfrm>
            <a:off x="684212" y="1636872"/>
            <a:ext cx="10937518" cy="1377612"/>
            <a:chOff x="51011" y="733399"/>
            <a:chExt cx="5103756" cy="886471"/>
          </a:xfrm>
        </p:grpSpPr>
        <p:sp>
          <p:nvSpPr>
            <p:cNvPr id="9" name="Ορθογώνιο: Στρογγύλεμα γωνιών 8">
              <a:extLst>
                <a:ext uri="{FF2B5EF4-FFF2-40B4-BE49-F238E27FC236}">
                  <a16:creationId xmlns:a16="http://schemas.microsoft.com/office/drawing/2014/main" id="{E0590BD5-4C7F-A4B5-DF36-498AB93FA64D}"/>
                </a:ext>
              </a:extLst>
            </p:cNvPr>
            <p:cNvSpPr/>
            <p:nvPr/>
          </p:nvSpPr>
          <p:spPr>
            <a:xfrm>
              <a:off x="51011" y="733399"/>
              <a:ext cx="5103756" cy="886471"/>
            </a:xfrm>
            <a:prstGeom prst="roundRect">
              <a:avLst>
                <a:gd name="adj" fmla="val 16670"/>
              </a:avLst>
            </a:prstGeom>
            <a:solidFill>
              <a:schemeClr val="tx1">
                <a:lumMod val="6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l-GR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0" name="Ορθογώνιο: Στρογγύλεμα γωνιών 4">
              <a:extLst>
                <a:ext uri="{FF2B5EF4-FFF2-40B4-BE49-F238E27FC236}">
                  <a16:creationId xmlns:a16="http://schemas.microsoft.com/office/drawing/2014/main" id="{CBE48D5F-F68D-8486-B7B0-C3CC2CB7215C}"/>
                </a:ext>
              </a:extLst>
            </p:cNvPr>
            <p:cNvSpPr txBox="1"/>
            <p:nvPr/>
          </p:nvSpPr>
          <p:spPr>
            <a:xfrm>
              <a:off x="94293" y="776681"/>
              <a:ext cx="5017192" cy="799907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9136" tIns="199136" rIns="199136" bIns="199136" numCol="1" spcCol="1270" anchor="ctr" anchorCtr="0">
              <a:noAutofit/>
            </a:bodyPr>
            <a:lstStyle/>
            <a:p>
              <a:pPr marL="0" lvl="0" indent="0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Ένα πρωτοπόρο δίκτυο </a:t>
              </a:r>
              <a:r>
                <a:rPr lang="en-US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blockchain </a:t>
              </a:r>
              <a:r>
                <a:rPr lang="el-GR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σχεδιασμένο για τον τομέα της υγείας και γενικότερα των </a:t>
              </a:r>
              <a:r>
                <a:rPr lang="el-GR" sz="2400" b="1" dirty="0" err="1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βιοεπιστημών</a:t>
              </a:r>
              <a:r>
                <a:rPr lang="el-GR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 Δημιουργήθηκε το 2019 από κορυφαίες εταιρείες του κλάδου</a:t>
              </a:r>
              <a:r>
                <a:rPr lang="en-US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l-GR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και πλέον διαχειρίζεται από την </a:t>
              </a:r>
              <a:r>
                <a:rPr lang="en-US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Chronicled</a:t>
              </a:r>
              <a:r>
                <a:rPr lang="el-GR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endParaRPr lang="el-GR" sz="2400" b="1" kern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" name="Ομάδα 3">
            <a:extLst>
              <a:ext uri="{FF2B5EF4-FFF2-40B4-BE49-F238E27FC236}">
                <a16:creationId xmlns:a16="http://schemas.microsoft.com/office/drawing/2014/main" id="{C39E3AD6-1CDE-E09B-6E0C-4F3B8D2CFF52}"/>
              </a:ext>
            </a:extLst>
          </p:cNvPr>
          <p:cNvGrpSpPr/>
          <p:nvPr/>
        </p:nvGrpSpPr>
        <p:grpSpPr>
          <a:xfrm>
            <a:off x="786486" y="1298431"/>
            <a:ext cx="1676495" cy="417970"/>
            <a:chOff x="51011" y="733399"/>
            <a:chExt cx="5103756" cy="886471"/>
          </a:xfrm>
        </p:grpSpPr>
        <p:sp>
          <p:nvSpPr>
            <p:cNvPr id="6" name="Ορθογώνιο: Στρογγύλεμα γωνιών 5">
              <a:extLst>
                <a:ext uri="{FF2B5EF4-FFF2-40B4-BE49-F238E27FC236}">
                  <a16:creationId xmlns:a16="http://schemas.microsoft.com/office/drawing/2014/main" id="{29B18D50-0AAE-7E8F-780F-F4F176668906}"/>
                </a:ext>
              </a:extLst>
            </p:cNvPr>
            <p:cNvSpPr/>
            <p:nvPr/>
          </p:nvSpPr>
          <p:spPr>
            <a:xfrm>
              <a:off x="51011" y="733399"/>
              <a:ext cx="5103756" cy="886471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l-GR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7" name="Ορθογώνιο: Στρογγύλεμα γωνιών 4">
              <a:extLst>
                <a:ext uri="{FF2B5EF4-FFF2-40B4-BE49-F238E27FC236}">
                  <a16:creationId xmlns:a16="http://schemas.microsoft.com/office/drawing/2014/main" id="{31CBF940-0CD8-6DE3-05B5-9FC9F12CCEB2}"/>
                </a:ext>
              </a:extLst>
            </p:cNvPr>
            <p:cNvSpPr txBox="1"/>
            <p:nvPr/>
          </p:nvSpPr>
          <p:spPr>
            <a:xfrm>
              <a:off x="94293" y="776681"/>
              <a:ext cx="5017192" cy="7999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9136" tIns="199136" rIns="199136" bIns="199136" numCol="1" spcCol="1270" anchor="ctr" anchorCtr="0">
              <a:noAutofit/>
            </a:bodyPr>
            <a:lstStyle/>
            <a:p>
              <a:pPr marL="0" lvl="0" indent="0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Τι είναι;</a:t>
              </a:r>
              <a:endParaRPr lang="el-GR" sz="2800" b="1" kern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12" name="Ορθογώνιο: Στρογγύλεμα γωνιών 11">
            <a:extLst>
              <a:ext uri="{FF2B5EF4-FFF2-40B4-BE49-F238E27FC236}">
                <a16:creationId xmlns:a16="http://schemas.microsoft.com/office/drawing/2014/main" id="{5EB6498D-C3C4-7C0C-3E21-E7D307A8AF42}"/>
              </a:ext>
            </a:extLst>
          </p:cNvPr>
          <p:cNvSpPr/>
          <p:nvPr/>
        </p:nvSpPr>
        <p:spPr>
          <a:xfrm>
            <a:off x="1644486" y="3816909"/>
            <a:ext cx="4094265" cy="810801"/>
          </a:xfrm>
          <a:prstGeom prst="roundRect">
            <a:avLst>
              <a:gd name="adj" fmla="val 16670"/>
            </a:avLst>
          </a:prstGeom>
          <a:solidFill>
            <a:schemeClr val="tx1">
              <a:lumMod val="6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l-GR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Βιομηχανίες</a:t>
            </a:r>
          </a:p>
        </p:txBody>
      </p:sp>
      <p:sp>
        <p:nvSpPr>
          <p:cNvPr id="25" name="Ορθογώνιο: Στρογγύλεμα γωνιών 24">
            <a:extLst>
              <a:ext uri="{FF2B5EF4-FFF2-40B4-BE49-F238E27FC236}">
                <a16:creationId xmlns:a16="http://schemas.microsoft.com/office/drawing/2014/main" id="{4BA5C6A6-EF6E-FC2F-D48C-478520678585}"/>
              </a:ext>
            </a:extLst>
          </p:cNvPr>
          <p:cNvSpPr/>
          <p:nvPr/>
        </p:nvSpPr>
        <p:spPr>
          <a:xfrm>
            <a:off x="6453249" y="3807316"/>
            <a:ext cx="4094265" cy="810801"/>
          </a:xfrm>
          <a:prstGeom prst="roundRect">
            <a:avLst>
              <a:gd name="adj" fmla="val 16670"/>
            </a:avLst>
          </a:prstGeom>
          <a:solidFill>
            <a:schemeClr val="tx1">
              <a:lumMod val="6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l-GR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Νοσοκομεία</a:t>
            </a:r>
          </a:p>
        </p:txBody>
      </p:sp>
      <p:grpSp>
        <p:nvGrpSpPr>
          <p:cNvPr id="2" name="Ομάδα 1">
            <a:extLst>
              <a:ext uri="{FF2B5EF4-FFF2-40B4-BE49-F238E27FC236}">
                <a16:creationId xmlns:a16="http://schemas.microsoft.com/office/drawing/2014/main" id="{B01E84B6-D478-CBA3-4917-76C591ED7572}"/>
              </a:ext>
            </a:extLst>
          </p:cNvPr>
          <p:cNvGrpSpPr/>
          <p:nvPr/>
        </p:nvGrpSpPr>
        <p:grpSpPr>
          <a:xfrm>
            <a:off x="684212" y="301305"/>
            <a:ext cx="4094265" cy="810801"/>
            <a:chOff x="684212" y="301305"/>
            <a:chExt cx="4094265" cy="810801"/>
          </a:xfrm>
        </p:grpSpPr>
        <p:sp>
          <p:nvSpPr>
            <p:cNvPr id="23" name="Ορθογώνιο: Στρογγύλεμα γωνιών 22">
              <a:extLst>
                <a:ext uri="{FF2B5EF4-FFF2-40B4-BE49-F238E27FC236}">
                  <a16:creationId xmlns:a16="http://schemas.microsoft.com/office/drawing/2014/main" id="{2A82F4F2-F365-66D1-2CFE-D8E877113496}"/>
                </a:ext>
              </a:extLst>
            </p:cNvPr>
            <p:cNvSpPr/>
            <p:nvPr/>
          </p:nvSpPr>
          <p:spPr>
            <a:xfrm>
              <a:off x="684212" y="301305"/>
              <a:ext cx="4094265" cy="810801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l-GR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8" name="Γραφικό 17">
              <a:extLst>
                <a:ext uri="{FF2B5EF4-FFF2-40B4-BE49-F238E27FC236}">
                  <a16:creationId xmlns:a16="http://schemas.microsoft.com/office/drawing/2014/main" id="{65045760-C67E-4AA6-F076-643346D49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74626" y="348031"/>
              <a:ext cx="3538382" cy="696632"/>
            </a:xfrm>
            <a:prstGeom prst="rect">
              <a:avLst/>
            </a:prstGeom>
          </p:spPr>
        </p:pic>
      </p:grpSp>
      <p:grpSp>
        <p:nvGrpSpPr>
          <p:cNvPr id="14" name="Ομάδα 13">
            <a:extLst>
              <a:ext uri="{FF2B5EF4-FFF2-40B4-BE49-F238E27FC236}">
                <a16:creationId xmlns:a16="http://schemas.microsoft.com/office/drawing/2014/main" id="{7A0BC658-D1B4-0DE5-A54F-3849F1F9FBED}"/>
              </a:ext>
            </a:extLst>
          </p:cNvPr>
          <p:cNvGrpSpPr/>
          <p:nvPr/>
        </p:nvGrpSpPr>
        <p:grpSpPr>
          <a:xfrm>
            <a:off x="684212" y="3255945"/>
            <a:ext cx="10844763" cy="417970"/>
            <a:chOff x="51011" y="733399"/>
            <a:chExt cx="5103756" cy="886471"/>
          </a:xfrm>
        </p:grpSpPr>
        <p:sp>
          <p:nvSpPr>
            <p:cNvPr id="15" name="Ορθογώνιο: Στρογγύλεμα γωνιών 14">
              <a:extLst>
                <a:ext uri="{FF2B5EF4-FFF2-40B4-BE49-F238E27FC236}">
                  <a16:creationId xmlns:a16="http://schemas.microsoft.com/office/drawing/2014/main" id="{62819D53-CC82-FA08-4930-66E470FA1F86}"/>
                </a:ext>
              </a:extLst>
            </p:cNvPr>
            <p:cNvSpPr/>
            <p:nvPr/>
          </p:nvSpPr>
          <p:spPr>
            <a:xfrm>
              <a:off x="51011" y="733399"/>
              <a:ext cx="5103756" cy="886471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l-GR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Ορθογώνιο: Στρογγύλεμα γωνιών 4">
              <a:extLst>
                <a:ext uri="{FF2B5EF4-FFF2-40B4-BE49-F238E27FC236}">
                  <a16:creationId xmlns:a16="http://schemas.microsoft.com/office/drawing/2014/main" id="{A1FE73FA-822E-3D42-4CEC-DE5FFAD7C72B}"/>
                </a:ext>
              </a:extLst>
            </p:cNvPr>
            <p:cNvSpPr txBox="1"/>
            <p:nvPr/>
          </p:nvSpPr>
          <p:spPr>
            <a:xfrm>
              <a:off x="94293" y="776681"/>
              <a:ext cx="5017192" cy="7999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9136" tIns="199136" rIns="199136" bIns="199136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Από ποιους</a:t>
              </a:r>
              <a:r>
                <a:rPr lang="el-GR" sz="2800" b="1" kern="1200" dirty="0">
                  <a:latin typeface="Calibri" panose="020F0502020204030204" pitchFamily="34" charset="0"/>
                  <a:cs typeface="Calibri" panose="020F0502020204030204" pitchFamily="34" charset="0"/>
                </a:rPr>
                <a:t> μπορεί να χρησιμοποιηθεί στον τομέα της υγείας;</a:t>
              </a:r>
            </a:p>
          </p:txBody>
        </p:sp>
      </p:grpSp>
      <p:sp>
        <p:nvSpPr>
          <p:cNvPr id="26" name="Ορθογώνιο: Στρογγύλεμα γωνιών 25">
            <a:extLst>
              <a:ext uri="{FF2B5EF4-FFF2-40B4-BE49-F238E27FC236}">
                <a16:creationId xmlns:a16="http://schemas.microsoft.com/office/drawing/2014/main" id="{E1093FBA-FD5C-CFD6-80E1-D60A01EE30D2}"/>
              </a:ext>
            </a:extLst>
          </p:cNvPr>
          <p:cNvSpPr/>
          <p:nvPr/>
        </p:nvSpPr>
        <p:spPr>
          <a:xfrm>
            <a:off x="1644485" y="4748464"/>
            <a:ext cx="4094265" cy="810801"/>
          </a:xfrm>
          <a:prstGeom prst="roundRect">
            <a:avLst>
              <a:gd name="adj" fmla="val 16670"/>
            </a:avLst>
          </a:prstGeom>
          <a:solidFill>
            <a:schemeClr val="tx1">
              <a:lumMod val="6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l-GR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Διανομείς</a:t>
            </a:r>
          </a:p>
        </p:txBody>
      </p:sp>
      <p:sp>
        <p:nvSpPr>
          <p:cNvPr id="27" name="Ορθογώνιο: Στρογγύλεμα γωνιών 26">
            <a:extLst>
              <a:ext uri="{FF2B5EF4-FFF2-40B4-BE49-F238E27FC236}">
                <a16:creationId xmlns:a16="http://schemas.microsoft.com/office/drawing/2014/main" id="{CC984FF8-DE1C-B615-8AC2-685D29DB4376}"/>
              </a:ext>
            </a:extLst>
          </p:cNvPr>
          <p:cNvSpPr/>
          <p:nvPr/>
        </p:nvSpPr>
        <p:spPr>
          <a:xfrm>
            <a:off x="6453251" y="4748464"/>
            <a:ext cx="4094265" cy="810801"/>
          </a:xfrm>
          <a:prstGeom prst="roundRect">
            <a:avLst>
              <a:gd name="adj" fmla="val 16670"/>
            </a:avLst>
          </a:prstGeom>
          <a:solidFill>
            <a:schemeClr val="tx1">
              <a:lumMod val="6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Medical Surgical Companies</a:t>
            </a:r>
            <a:endParaRPr lang="el-GR" sz="2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Ορθογώνιο: Στρογγύλεμα γωνιών 27">
            <a:extLst>
              <a:ext uri="{FF2B5EF4-FFF2-40B4-BE49-F238E27FC236}">
                <a16:creationId xmlns:a16="http://schemas.microsoft.com/office/drawing/2014/main" id="{E479802B-3B91-336B-2078-2D6D3F03EA1E}"/>
              </a:ext>
            </a:extLst>
          </p:cNvPr>
          <p:cNvSpPr/>
          <p:nvPr/>
        </p:nvSpPr>
        <p:spPr>
          <a:xfrm>
            <a:off x="4048865" y="5745894"/>
            <a:ext cx="4094265" cy="810801"/>
          </a:xfrm>
          <a:prstGeom prst="roundRect">
            <a:avLst>
              <a:gd name="adj" fmla="val 16670"/>
            </a:avLst>
          </a:prstGeom>
          <a:solidFill>
            <a:schemeClr val="tx1">
              <a:lumMod val="6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GPOs </a:t>
            </a:r>
            <a:r>
              <a:rPr lang="en-US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(Group Purchasing Organizations)</a:t>
            </a:r>
            <a:endParaRPr lang="el-GR" sz="11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7130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Ορθογώνιο: Στρογγύλεμα γωνιών 27">
            <a:extLst>
              <a:ext uri="{FF2B5EF4-FFF2-40B4-BE49-F238E27FC236}">
                <a16:creationId xmlns:a16="http://schemas.microsoft.com/office/drawing/2014/main" id="{5227AA36-C0AB-823E-5722-CC8F1686E4DE}"/>
              </a:ext>
            </a:extLst>
          </p:cNvPr>
          <p:cNvSpPr/>
          <p:nvPr/>
        </p:nvSpPr>
        <p:spPr>
          <a:xfrm>
            <a:off x="416280" y="2222965"/>
            <a:ext cx="11394719" cy="4333729"/>
          </a:xfrm>
          <a:prstGeom prst="roundRect">
            <a:avLst>
              <a:gd name="adj" fmla="val 16670"/>
            </a:avLst>
          </a:prstGeom>
          <a:solidFill>
            <a:schemeClr val="tx1">
              <a:lumMod val="65000"/>
            </a:scheme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l-GR" sz="160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Εικόνα 3" descr="Εικόνα που περιέχει κείμενο, γραμματοσειρά, λογότυπο, γραφικά&#10;&#10;Περιγραφή που δημιουργήθηκε αυτόματα">
            <a:extLst>
              <a:ext uri="{FF2B5EF4-FFF2-40B4-BE49-F238E27FC236}">
                <a16:creationId xmlns:a16="http://schemas.microsoft.com/office/drawing/2014/main" id="{F00AFCAB-5348-EB0C-9F4A-EF6CE3AEEC1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018" y="91102"/>
            <a:ext cx="1325563" cy="1325563"/>
          </a:xfrm>
          <a:prstGeom prst="rect">
            <a:avLst/>
          </a:prstGeom>
          <a:ln>
            <a:noFill/>
          </a:ln>
        </p:spPr>
      </p:pic>
      <p:grpSp>
        <p:nvGrpSpPr>
          <p:cNvPr id="5" name="Ομάδα 4">
            <a:extLst>
              <a:ext uri="{FF2B5EF4-FFF2-40B4-BE49-F238E27FC236}">
                <a16:creationId xmlns:a16="http://schemas.microsoft.com/office/drawing/2014/main" id="{2622A744-1032-4072-5C4B-77BEE9CC84A2}"/>
              </a:ext>
            </a:extLst>
          </p:cNvPr>
          <p:cNvGrpSpPr/>
          <p:nvPr/>
        </p:nvGrpSpPr>
        <p:grpSpPr>
          <a:xfrm>
            <a:off x="684212" y="301305"/>
            <a:ext cx="4094265" cy="810801"/>
            <a:chOff x="684212" y="301305"/>
            <a:chExt cx="4094265" cy="810801"/>
          </a:xfrm>
        </p:grpSpPr>
        <p:sp>
          <p:nvSpPr>
            <p:cNvPr id="6" name="Ορθογώνιο: Στρογγύλεμα γωνιών 5">
              <a:extLst>
                <a:ext uri="{FF2B5EF4-FFF2-40B4-BE49-F238E27FC236}">
                  <a16:creationId xmlns:a16="http://schemas.microsoft.com/office/drawing/2014/main" id="{FCB7E899-24ED-0724-782C-BAE41838CC00}"/>
                </a:ext>
              </a:extLst>
            </p:cNvPr>
            <p:cNvSpPr/>
            <p:nvPr/>
          </p:nvSpPr>
          <p:spPr>
            <a:xfrm>
              <a:off x="684212" y="301305"/>
              <a:ext cx="4094265" cy="810801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l-GR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7" name="Γραφικό 6">
              <a:extLst>
                <a:ext uri="{FF2B5EF4-FFF2-40B4-BE49-F238E27FC236}">
                  <a16:creationId xmlns:a16="http://schemas.microsoft.com/office/drawing/2014/main" id="{C1A219BD-C69C-D690-89EF-7A77B1AD6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74626" y="348031"/>
              <a:ext cx="3538382" cy="696632"/>
            </a:xfrm>
            <a:prstGeom prst="rect">
              <a:avLst/>
            </a:prstGeom>
          </p:spPr>
        </p:pic>
      </p:grpSp>
      <p:grpSp>
        <p:nvGrpSpPr>
          <p:cNvPr id="10" name="Ομάδα 9">
            <a:extLst>
              <a:ext uri="{FF2B5EF4-FFF2-40B4-BE49-F238E27FC236}">
                <a16:creationId xmlns:a16="http://schemas.microsoft.com/office/drawing/2014/main" id="{E3561C3F-1754-5953-E5A6-ED08EFE280E2}"/>
              </a:ext>
            </a:extLst>
          </p:cNvPr>
          <p:cNvGrpSpPr/>
          <p:nvPr/>
        </p:nvGrpSpPr>
        <p:grpSpPr>
          <a:xfrm>
            <a:off x="684212" y="1463391"/>
            <a:ext cx="10790033" cy="498144"/>
            <a:chOff x="51011" y="733399"/>
            <a:chExt cx="5103756" cy="886471"/>
          </a:xfrm>
        </p:grpSpPr>
        <p:sp>
          <p:nvSpPr>
            <p:cNvPr id="11" name="Ορθογώνιο: Στρογγύλεμα γωνιών 10">
              <a:extLst>
                <a:ext uri="{FF2B5EF4-FFF2-40B4-BE49-F238E27FC236}">
                  <a16:creationId xmlns:a16="http://schemas.microsoft.com/office/drawing/2014/main" id="{BBAA1A9B-2678-FF7A-D3C5-99FF61657B5A}"/>
                </a:ext>
              </a:extLst>
            </p:cNvPr>
            <p:cNvSpPr/>
            <p:nvPr/>
          </p:nvSpPr>
          <p:spPr>
            <a:xfrm>
              <a:off x="51011" y="733399"/>
              <a:ext cx="5103756" cy="886471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l-GR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Ορθογώνιο: Στρογγύλεμα γωνιών 4">
              <a:extLst>
                <a:ext uri="{FF2B5EF4-FFF2-40B4-BE49-F238E27FC236}">
                  <a16:creationId xmlns:a16="http://schemas.microsoft.com/office/drawing/2014/main" id="{C3F48A60-9842-A7ED-0605-892F68B5220C}"/>
                </a:ext>
              </a:extLst>
            </p:cNvPr>
            <p:cNvSpPr txBox="1"/>
            <p:nvPr/>
          </p:nvSpPr>
          <p:spPr>
            <a:xfrm>
              <a:off x="94293" y="776681"/>
              <a:ext cx="5017192" cy="7999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9136" tIns="199136" rIns="199136" bIns="199136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2800" b="1" kern="1200" dirty="0">
                  <a:latin typeface="Calibri" panose="020F0502020204030204" pitchFamily="34" charset="0"/>
                  <a:cs typeface="Calibri" panose="020F0502020204030204" pitchFamily="34" charset="0"/>
                </a:rPr>
                <a:t>Τρέχοντα μέλη του δικτύου</a:t>
              </a:r>
              <a:r>
                <a:rPr lang="en-US" sz="2800" b="1" kern="12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lang="en-US" sz="2800" b="1" kern="12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Mediledger</a:t>
              </a:r>
              <a:endParaRPr lang="el-GR" sz="2800" b="1" kern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16" name="Εικόνα 15" descr="Εικόνα που περιέχει γραμματοσειρά, γραφικά, λογότυπο, κύκλος&#10;&#10;Περιγραφή που δημιουργήθηκε αυτόματα">
            <a:extLst>
              <a:ext uri="{FF2B5EF4-FFF2-40B4-BE49-F238E27FC236}">
                <a16:creationId xmlns:a16="http://schemas.microsoft.com/office/drawing/2014/main" id="{F12BFFB9-C656-B42E-F582-A5F298393D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841" b="98192" l="1417" r="97417">
                        <a14:foregroundMark x1="7667" y1="43811" x2="5333" y2="67038"/>
                        <a14:foregroundMark x1="11750" y1="78720" x2="20917" y2="76078"/>
                        <a14:foregroundMark x1="20917" y1="76078" x2="21583" y2="75243"/>
                        <a14:foregroundMark x1="20000" y1="38248" x2="19500" y2="43811"/>
                        <a14:foregroundMark x1="1417" y1="55911" x2="1667" y2="62726"/>
                        <a14:foregroundMark x1="39083" y1="50209" x2="34250" y2="77191"/>
                        <a14:foregroundMark x1="34250" y1="77191" x2="44583" y2="88595"/>
                        <a14:foregroundMark x1="44583" y1="88595" x2="53083" y2="85953"/>
                        <a14:foregroundMark x1="34500" y1="97636" x2="51250" y2="98470"/>
                        <a14:foregroundMark x1="88167" y1="62309" x2="92250" y2="52017"/>
                        <a14:foregroundMark x1="93583" y1="22253" x2="97417" y2="39499"/>
                        <a14:foregroundMark x1="44000" y1="5841" x2="69333" y2="6259"/>
                        <a14:foregroundMark x1="74250" y1="45897" x2="71667" y2="485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716" y="2438762"/>
            <a:ext cx="1370480" cy="821146"/>
          </a:xfrm>
          <a:prstGeom prst="rect">
            <a:avLst/>
          </a:prstGeom>
        </p:spPr>
      </p:pic>
      <p:pic>
        <p:nvPicPr>
          <p:cNvPr id="18" name="Εικόνα 17" descr="Εικόνα που περιέχει γραμματοσειρά, σχεδίαση&#10;&#10;Περιγραφή που δημιουργήθηκε αυτόματα">
            <a:extLst>
              <a:ext uri="{FF2B5EF4-FFF2-40B4-BE49-F238E27FC236}">
                <a16:creationId xmlns:a16="http://schemas.microsoft.com/office/drawing/2014/main" id="{A672542B-FB74-D165-F324-CB68478DB40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155" b="89789" l="0" r="97867">
                        <a14:foregroundMark x1="1867" y1="47535" x2="1867" y2="54225"/>
                        <a14:foregroundMark x1="16000" y1="50352" x2="16000" y2="52465"/>
                        <a14:foregroundMark x1="26667" y1="50352" x2="26667" y2="53521"/>
                        <a14:foregroundMark x1="49333" y1="50352" x2="49333" y2="54577"/>
                        <a14:foregroundMark x1="61333" y1="49296" x2="61067" y2="54225"/>
                        <a14:foregroundMark x1="68000" y1="50704" x2="67733" y2="54577"/>
                        <a14:foregroundMark x1="79200" y1="49648" x2="79200" y2="49648"/>
                        <a14:foregroundMark x1="89867" y1="46831" x2="89867" y2="46831"/>
                        <a14:foregroundMark x1="97867" y1="52465" x2="97867" y2="52465"/>
                        <a14:foregroundMark x1="267" y1="48592" x2="267" y2="48592"/>
                        <a14:foregroundMark x1="0" y1="49296" x2="0" y2="49296"/>
                        <a14:foregroundMark x1="267" y1="49296" x2="267" y2="49296"/>
                        <a14:foregroundMark x1="0" y1="49648" x2="0" y2="49648"/>
                        <a14:foregroundMark x1="800" y1="48239" x2="0" y2="49648"/>
                        <a14:foregroundMark x1="0" y1="47535" x2="0" y2="51761"/>
                        <a14:foregroundMark x1="38667" y1="51408" x2="38667" y2="51408"/>
                        <a14:backgroundMark x1="20267" y1="49296" x2="20267" y2="49296"/>
                        <a14:backgroundMark x1="42933" y1="49648" x2="42933" y2="496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3"/>
          <a:stretch/>
        </p:blipFill>
        <p:spPr>
          <a:xfrm>
            <a:off x="7397433" y="2170174"/>
            <a:ext cx="1804660" cy="1373637"/>
          </a:xfrm>
          <a:prstGeom prst="rect">
            <a:avLst/>
          </a:prstGeom>
        </p:spPr>
      </p:pic>
      <p:pic>
        <p:nvPicPr>
          <p:cNvPr id="20" name="Εικόνα 19" descr="Εικόνα που περιέχει γραμματοσειρά, γραφικά, λογότυπο,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id="{40676670-F8A4-10F8-5C64-D56C5C2EC8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6883" b="90756" l="2720" r="95882">
                        <a14:foregroundMark x1="76263" y1="17341" x2="63559" y2="27665"/>
                        <a14:foregroundMark x1="91958" y1="28475" x2="91841" y2="42982"/>
                        <a14:foregroundMark x1="95882" y1="33806" x2="95882" y2="41026"/>
                        <a14:foregroundMark x1="81779" y1="14507" x2="76030" y2="14507"/>
                        <a14:foregroundMark x1="82712" y1="11741" x2="66628" y2="24764"/>
                        <a14:foregroundMark x1="66628" y1="24764" x2="63442" y2="21323"/>
                        <a14:foregroundMark x1="54740" y1="24494" x2="70357" y2="22132"/>
                        <a14:foregroundMark x1="70357" y1="22132" x2="78322" y2="14642"/>
                        <a14:foregroundMark x1="78322" y1="14642" x2="79487" y2="11538"/>
                        <a14:foregroundMark x1="46698" y1="26248" x2="47514" y2="44804"/>
                        <a14:foregroundMark x1="29992" y1="38394" x2="22883" y2="65655"/>
                        <a14:foregroundMark x1="6605" y1="34008" x2="12121" y2="35020"/>
                        <a14:foregroundMark x1="12121" y1="35020" x2="6605" y2="50337"/>
                        <a14:foregroundMark x1="6605" y1="50337" x2="8508" y2="56680"/>
                        <a14:foregroundMark x1="8508" y1="56680" x2="10490" y2="56748"/>
                        <a14:foregroundMark x1="3963" y1="52564" x2="3963" y2="56883"/>
                        <a14:foregroundMark x1="3730" y1="34008" x2="3730" y2="34008"/>
                        <a14:foregroundMark x1="2720" y1="87989" x2="2720" y2="87989"/>
                        <a14:foregroundMark x1="10490" y1="90148" x2="10490" y2="90148"/>
                        <a14:foregroundMark x1="16939" y1="89136" x2="16939" y2="89136"/>
                        <a14:foregroundMark x1="23815" y1="88934" x2="23815" y2="88934"/>
                        <a14:foregroundMark x1="23815" y1="82389" x2="23815" y2="82389"/>
                        <a14:foregroundMark x1="26768" y1="90553" x2="26768" y2="90553"/>
                        <a14:foregroundMark x1="35820" y1="88731" x2="35820" y2="88731"/>
                        <a14:foregroundMark x1="38928" y1="89946" x2="38928" y2="89946"/>
                        <a14:foregroundMark x1="43279" y1="90553" x2="43279" y2="90553"/>
                        <a14:foregroundMark x1="49573" y1="90148" x2="49573" y2="90148"/>
                        <a14:foregroundMark x1="60451" y1="89136" x2="60451" y2="89136"/>
                        <a14:foregroundMark x1="64141" y1="90351" x2="64141" y2="90351"/>
                        <a14:foregroundMark x1="73970" y1="88731" x2="73970" y2="88731"/>
                        <a14:foregroundMark x1="79720" y1="88529" x2="79720" y2="88529"/>
                        <a14:foregroundMark x1="79953" y1="82186" x2="79953" y2="82186"/>
                        <a14:foregroundMark x1="82789" y1="88731" x2="82789" y2="88731"/>
                        <a14:foregroundMark x1="87257" y1="90756" x2="87257" y2="90756"/>
                        <a14:foregroundMark x1="79915" y1="6883" x2="79915" y2="6883"/>
                        <a14:backgroundMark x1="12471" y1="87989" x2="12471" y2="87989"/>
                        <a14:backgroundMark x1="34110" y1="92308" x2="34110" y2="92308"/>
                        <a14:backgroundMark x1="45105" y1="88327" x2="45105" y2="88327"/>
                        <a14:backgroundMark x1="89239" y1="88192" x2="89239" y2="881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464" y="2350573"/>
            <a:ext cx="1796726" cy="1034478"/>
          </a:xfrm>
          <a:prstGeom prst="rect">
            <a:avLst/>
          </a:prstGeom>
        </p:spPr>
      </p:pic>
      <p:pic>
        <p:nvPicPr>
          <p:cNvPr id="22" name="Εικόνα 21" descr="Εικόνα που περιέχει γραμματοσειρά, λογότυπο, γραφικά, σύμβολο&#10;&#10;Περιγραφή που δημιουργήθηκε αυτόματα">
            <a:extLst>
              <a:ext uri="{FF2B5EF4-FFF2-40B4-BE49-F238E27FC236}">
                <a16:creationId xmlns:a16="http://schemas.microsoft.com/office/drawing/2014/main" id="{3E8149EE-A7FE-9045-4B69-D6C33507BDF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976" b="89781" l="9696" r="89966">
                        <a14:foregroundMark x1="9696" y1="45499" x2="9696" y2="45499"/>
                        <a14:foregroundMark x1="40894" y1="42579" x2="40894" y2="42579"/>
                        <a14:foregroundMark x1="48145" y1="42579" x2="48145" y2="42579"/>
                        <a14:foregroundMark x1="57673" y1="49148" x2="57673" y2="49148"/>
                        <a14:foregroundMark x1="73440" y1="47445" x2="73440" y2="47445"/>
                        <a14:foregroundMark x1="84486" y1="42336" x2="84486" y2="423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547" y="3646481"/>
            <a:ext cx="2171769" cy="752611"/>
          </a:xfrm>
          <a:prstGeom prst="rect">
            <a:avLst/>
          </a:prstGeom>
        </p:spPr>
      </p:pic>
      <p:pic>
        <p:nvPicPr>
          <p:cNvPr id="30" name="Εικόνα 29" descr="Εικόνα που περιέχει στιγμιότυπο οθόνης, γραφικά, γραμματοσειρά, λογότυπο&#10;&#10;Περιγραφή που δημιουργήθηκε αυτόματα">
            <a:extLst>
              <a:ext uri="{FF2B5EF4-FFF2-40B4-BE49-F238E27FC236}">
                <a16:creationId xmlns:a16="http://schemas.microsoft.com/office/drawing/2014/main" id="{32226C94-3FC1-D151-3818-9BC4A4BB9F7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59" y="3472552"/>
            <a:ext cx="1910628" cy="840276"/>
          </a:xfrm>
          <a:prstGeom prst="rect">
            <a:avLst/>
          </a:prstGeom>
        </p:spPr>
      </p:pic>
      <p:pic>
        <p:nvPicPr>
          <p:cNvPr id="32" name="Εικόνα 31" descr="Εικόνα που περιέχει γραμματοσειρά, γραφικά, λογότυπο, γραφιστική&#10;&#10;Περιγραφή που δημιουργήθηκε αυτόματα">
            <a:extLst>
              <a:ext uri="{FF2B5EF4-FFF2-40B4-BE49-F238E27FC236}">
                <a16:creationId xmlns:a16="http://schemas.microsoft.com/office/drawing/2014/main" id="{8FCF6260-33EF-22D9-039C-DC1B18032C7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3000" r="96444">
                        <a14:foregroundMark x1="3000" y1="56400" x2="3000" y2="56400"/>
                        <a14:foregroundMark x1="12333" y1="61000" x2="12333" y2="61000"/>
                        <a14:foregroundMark x1="20778" y1="41600" x2="20778" y2="41600"/>
                        <a14:foregroundMark x1="31667" y1="49800" x2="31667" y2="49800"/>
                        <a14:foregroundMark x1="33000" y1="50000" x2="37000" y2="50000"/>
                        <a14:foregroundMark x1="12333" y1="59400" x2="12444" y2="67200"/>
                        <a14:foregroundMark x1="38111" y1="45800" x2="38111" y2="47000"/>
                        <a14:foregroundMark x1="42667" y1="49000" x2="42667" y2="49000"/>
                        <a14:foregroundMark x1="43556" y1="45400" x2="43556" y2="45400"/>
                        <a14:foregroundMark x1="43778" y1="45000" x2="44778" y2="44200"/>
                        <a14:foregroundMark x1="49556" y1="45000" x2="50111" y2="48600"/>
                        <a14:foregroundMark x1="3444" y1="52400" x2="4667" y2="58600"/>
                        <a14:foregroundMark x1="54667" y1="45600" x2="54444" y2="48800"/>
                        <a14:foregroundMark x1="59556" y1="46400" x2="59333" y2="50000"/>
                        <a14:foregroundMark x1="64333" y1="44400" x2="64333" y2="49400"/>
                        <a14:foregroundMark x1="70889" y1="42400" x2="73222" y2="42600"/>
                        <a14:foregroundMark x1="75000" y1="43000" x2="74667" y2="44800"/>
                        <a14:foregroundMark x1="69444" y1="56400" x2="70556" y2="56400"/>
                        <a14:foregroundMark x1="78222" y1="48000" x2="79667" y2="44800"/>
                        <a14:foregroundMark x1="90444" y1="48000" x2="90444" y2="52400"/>
                        <a14:foregroundMark x1="90778" y1="43400" x2="92111" y2="45600"/>
                        <a14:foregroundMark x1="96444" y1="54600" x2="96444" y2="51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658" y="3198457"/>
            <a:ext cx="2613589" cy="1451994"/>
          </a:xfrm>
          <a:prstGeom prst="rect">
            <a:avLst/>
          </a:prstGeom>
        </p:spPr>
      </p:pic>
      <p:pic>
        <p:nvPicPr>
          <p:cNvPr id="34" name="Εικόνα 33" descr="Εικόνα που περιέχει γραμματοσειρά, γραφικά, λογότυπο, τυπογραφία&#10;&#10;Περιγραφή που δημιουργήθηκε αυτόματα">
            <a:extLst>
              <a:ext uri="{FF2B5EF4-FFF2-40B4-BE49-F238E27FC236}">
                <a16:creationId xmlns:a16="http://schemas.microsoft.com/office/drawing/2014/main" id="{C7C17034-430F-1AEE-9163-0C8C862FCDA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8618" y="3562913"/>
            <a:ext cx="1382626" cy="769626"/>
          </a:xfrm>
          <a:prstGeom prst="rect">
            <a:avLst/>
          </a:prstGeom>
        </p:spPr>
      </p:pic>
      <p:pic>
        <p:nvPicPr>
          <p:cNvPr id="36" name="Εικόνα 35" descr="Εικόνα που περιέχει κείμενο, γραμματοσειρά, στιγμιότυπο οθόνης, γραφικά&#10;&#10;Περιγραφή που δημιουργήθηκε αυτόματα">
            <a:extLst>
              <a:ext uri="{FF2B5EF4-FFF2-40B4-BE49-F238E27FC236}">
                <a16:creationId xmlns:a16="http://schemas.microsoft.com/office/drawing/2014/main" id="{B3C1AB2F-B1C6-196D-2CB4-4BFF600221F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371" y="4579883"/>
            <a:ext cx="1848383" cy="854877"/>
          </a:xfrm>
          <a:prstGeom prst="rect">
            <a:avLst/>
          </a:prstGeom>
        </p:spPr>
      </p:pic>
      <p:pic>
        <p:nvPicPr>
          <p:cNvPr id="40" name="Εικόνα 39" descr="Εικόνα που περιέχει γραμματοσειρά, γραφικά, λογότυπο, γραφιστική&#10;&#10;Περιγραφή που δημιουργήθηκε αυτόματα">
            <a:extLst>
              <a:ext uri="{FF2B5EF4-FFF2-40B4-BE49-F238E27FC236}">
                <a16:creationId xmlns:a16="http://schemas.microsoft.com/office/drawing/2014/main" id="{9710E4D5-B6CE-249C-1756-69D17A68C6F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274" y="2363591"/>
            <a:ext cx="2430768" cy="666501"/>
          </a:xfrm>
          <a:prstGeom prst="rect">
            <a:avLst/>
          </a:prstGeom>
        </p:spPr>
      </p:pic>
      <p:pic>
        <p:nvPicPr>
          <p:cNvPr id="42" name="Εικόνα 41" descr="Εικόνα που περιέχει γραμματοσειρά, λογότυπο, γραφικά, σύμβολο&#10;&#10;Περιγραφή που δημιουργήθηκε αυτόματα">
            <a:extLst>
              <a:ext uri="{FF2B5EF4-FFF2-40B4-BE49-F238E27FC236}">
                <a16:creationId xmlns:a16="http://schemas.microsoft.com/office/drawing/2014/main" id="{29C9B7DC-ACB9-572F-C6CA-C720E4349F6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9375" b="96875" l="4049" r="95951">
                        <a14:foregroundMark x1="4858" y1="52344" x2="4858" y2="52344"/>
                        <a14:foregroundMark x1="38462" y1="47656" x2="38462" y2="47656"/>
                        <a14:foregroundMark x1="25101" y1="32031" x2="25101" y2="32031"/>
                        <a14:foregroundMark x1="57490" y1="43750" x2="57490" y2="43750"/>
                        <a14:foregroundMark x1="61134" y1="18750" x2="61134" y2="18750"/>
                        <a14:foregroundMark x1="63563" y1="64844" x2="63563" y2="64844"/>
                        <a14:foregroundMark x1="73279" y1="47656" x2="73279" y2="47656"/>
                        <a14:foregroundMark x1="96356" y1="46875" x2="96356" y2="46875"/>
                        <a14:foregroundMark x1="12551" y1="88281" x2="12551" y2="88281"/>
                        <a14:foregroundMark x1="17004" y1="85938" x2="17004" y2="85938"/>
                        <a14:foregroundMark x1="6478" y1="96875" x2="6478" y2="96875"/>
                        <a14:foregroundMark x1="27935" y1="85156" x2="27935" y2="85156"/>
                        <a14:foregroundMark x1="51417" y1="83594" x2="51417" y2="83594"/>
                        <a14:foregroundMark x1="57085" y1="85938" x2="57085" y2="85938"/>
                        <a14:foregroundMark x1="65182" y1="87500" x2="65182" y2="87500"/>
                        <a14:foregroundMark x1="87045" y1="93750" x2="87045" y2="93750"/>
                        <a14:foregroundMark x1="95142" y1="87500" x2="95142" y2="8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046" y="4555618"/>
            <a:ext cx="1696469" cy="879142"/>
          </a:xfrm>
          <a:prstGeom prst="rect">
            <a:avLst/>
          </a:prstGeom>
        </p:spPr>
      </p:pic>
      <p:pic>
        <p:nvPicPr>
          <p:cNvPr id="14" name="Εικόνα 13" descr="Εικόνα που περιέχει γραμματοσειρά, γραφικά, γραφιστική, τυπογραφία&#10;&#10;Περιγραφή που δημιουργήθηκε αυτόματα">
            <a:extLst>
              <a:ext uri="{FF2B5EF4-FFF2-40B4-BE49-F238E27FC236}">
                <a16:creationId xmlns:a16="http://schemas.microsoft.com/office/drawing/2014/main" id="{2BD7BC6D-0315-C502-092F-7C2FF707966C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569" y="2703618"/>
            <a:ext cx="1815712" cy="328389"/>
          </a:xfrm>
          <a:prstGeom prst="rect">
            <a:avLst/>
          </a:prstGeom>
        </p:spPr>
      </p:pic>
      <p:pic>
        <p:nvPicPr>
          <p:cNvPr id="17" name="Εικόνα 16" descr="Εικόνα που περιέχει γραφικά, γραμματοσειρά, γραφιστική, στιγμιότυπο οθόνης&#10;&#10;Περιγραφή που δημιουργήθηκε αυτόματα">
            <a:extLst>
              <a:ext uri="{FF2B5EF4-FFF2-40B4-BE49-F238E27FC236}">
                <a16:creationId xmlns:a16="http://schemas.microsoft.com/office/drawing/2014/main" id="{F8AD692D-9DB5-AC9A-C3FD-0B20B012A81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615" y="3792346"/>
            <a:ext cx="1358561" cy="470968"/>
          </a:xfrm>
          <a:prstGeom prst="rect">
            <a:avLst/>
          </a:prstGeom>
        </p:spPr>
      </p:pic>
      <p:pic>
        <p:nvPicPr>
          <p:cNvPr id="21" name="Εικόνα 20" descr="Εικόνα που περιέχει γραμματοσειρά, γραφικά, γραφιστική,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id="{CA4ADF26-7263-CE14-CBA9-5047E61E1DD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380" y="4771045"/>
            <a:ext cx="1793544" cy="489021"/>
          </a:xfrm>
          <a:prstGeom prst="rect">
            <a:avLst/>
          </a:prstGeom>
        </p:spPr>
      </p:pic>
      <p:pic>
        <p:nvPicPr>
          <p:cNvPr id="24" name="Εικόνα 23" descr="Εικόνα που περιέχει γραφικά, γραμματοσειρά, γραφιστική, λογότυπο&#10;&#10;Περιγραφή που δημιουργήθηκε αυτόματα">
            <a:extLst>
              <a:ext uri="{FF2B5EF4-FFF2-40B4-BE49-F238E27FC236}">
                <a16:creationId xmlns:a16="http://schemas.microsoft.com/office/drawing/2014/main" id="{C526A89B-7214-EFB9-D9B9-3B42D2F3968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5432" y="4555618"/>
            <a:ext cx="1942905" cy="854878"/>
          </a:xfrm>
          <a:prstGeom prst="rect">
            <a:avLst/>
          </a:prstGeom>
        </p:spPr>
      </p:pic>
      <p:pic>
        <p:nvPicPr>
          <p:cNvPr id="26" name="Εικόνα 25" descr="Εικόνα που περιέχει γραφικά, γραμματοσειρά, γραφιστική, λογότυπο&#10;&#10;Περιγραφή που δημιουργήθηκε αυτόματα">
            <a:extLst>
              <a:ext uri="{FF2B5EF4-FFF2-40B4-BE49-F238E27FC236}">
                <a16:creationId xmlns:a16="http://schemas.microsoft.com/office/drawing/2014/main" id="{AEF72BE2-834F-FF08-18D7-99D2C0ED2EA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644" y="5699573"/>
            <a:ext cx="2430769" cy="53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685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Εικόνα που περιέχει κείμενο, γραμματοσειρά, λογότυπο, γραφικά&#10;&#10;Περιγραφή που δημιουργήθηκε αυτόματα">
            <a:extLst>
              <a:ext uri="{FF2B5EF4-FFF2-40B4-BE49-F238E27FC236}">
                <a16:creationId xmlns:a16="http://schemas.microsoft.com/office/drawing/2014/main" id="{F00AFCAB-5348-EB0C-9F4A-EF6CE3AEEC1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018" y="91102"/>
            <a:ext cx="1325563" cy="1325563"/>
          </a:xfrm>
          <a:prstGeom prst="rect">
            <a:avLst/>
          </a:prstGeom>
          <a:ln>
            <a:noFill/>
          </a:ln>
        </p:spPr>
      </p:pic>
      <p:grpSp>
        <p:nvGrpSpPr>
          <p:cNvPr id="5" name="Ομάδα 4">
            <a:extLst>
              <a:ext uri="{FF2B5EF4-FFF2-40B4-BE49-F238E27FC236}">
                <a16:creationId xmlns:a16="http://schemas.microsoft.com/office/drawing/2014/main" id="{2622A744-1032-4072-5C4B-77BEE9CC84A2}"/>
              </a:ext>
            </a:extLst>
          </p:cNvPr>
          <p:cNvGrpSpPr/>
          <p:nvPr/>
        </p:nvGrpSpPr>
        <p:grpSpPr>
          <a:xfrm>
            <a:off x="684212" y="301305"/>
            <a:ext cx="4094265" cy="810801"/>
            <a:chOff x="684212" y="301305"/>
            <a:chExt cx="4094265" cy="810801"/>
          </a:xfrm>
        </p:grpSpPr>
        <p:sp>
          <p:nvSpPr>
            <p:cNvPr id="6" name="Ορθογώνιο: Στρογγύλεμα γωνιών 5">
              <a:extLst>
                <a:ext uri="{FF2B5EF4-FFF2-40B4-BE49-F238E27FC236}">
                  <a16:creationId xmlns:a16="http://schemas.microsoft.com/office/drawing/2014/main" id="{FCB7E899-24ED-0724-782C-BAE41838CC00}"/>
                </a:ext>
              </a:extLst>
            </p:cNvPr>
            <p:cNvSpPr/>
            <p:nvPr/>
          </p:nvSpPr>
          <p:spPr>
            <a:xfrm>
              <a:off x="684212" y="301305"/>
              <a:ext cx="4094265" cy="810801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l-GR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7" name="Γραφικό 6">
              <a:extLst>
                <a:ext uri="{FF2B5EF4-FFF2-40B4-BE49-F238E27FC236}">
                  <a16:creationId xmlns:a16="http://schemas.microsoft.com/office/drawing/2014/main" id="{C1A219BD-C69C-D690-89EF-7A77B1AD6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74626" y="348031"/>
              <a:ext cx="3538382" cy="696632"/>
            </a:xfrm>
            <a:prstGeom prst="rect">
              <a:avLst/>
            </a:prstGeom>
          </p:spPr>
        </p:pic>
      </p:grpSp>
      <p:grpSp>
        <p:nvGrpSpPr>
          <p:cNvPr id="10" name="Ομάδα 9">
            <a:extLst>
              <a:ext uri="{FF2B5EF4-FFF2-40B4-BE49-F238E27FC236}">
                <a16:creationId xmlns:a16="http://schemas.microsoft.com/office/drawing/2014/main" id="{E3561C3F-1754-5953-E5A6-ED08EFE280E2}"/>
              </a:ext>
            </a:extLst>
          </p:cNvPr>
          <p:cNvGrpSpPr/>
          <p:nvPr/>
        </p:nvGrpSpPr>
        <p:grpSpPr>
          <a:xfrm>
            <a:off x="684212" y="1463391"/>
            <a:ext cx="10790033" cy="498144"/>
            <a:chOff x="51011" y="733399"/>
            <a:chExt cx="5103756" cy="886471"/>
          </a:xfrm>
        </p:grpSpPr>
        <p:sp>
          <p:nvSpPr>
            <p:cNvPr id="11" name="Ορθογώνιο: Στρογγύλεμα γωνιών 10">
              <a:extLst>
                <a:ext uri="{FF2B5EF4-FFF2-40B4-BE49-F238E27FC236}">
                  <a16:creationId xmlns:a16="http://schemas.microsoft.com/office/drawing/2014/main" id="{BBAA1A9B-2678-FF7A-D3C5-99FF61657B5A}"/>
                </a:ext>
              </a:extLst>
            </p:cNvPr>
            <p:cNvSpPr/>
            <p:nvPr/>
          </p:nvSpPr>
          <p:spPr>
            <a:xfrm>
              <a:off x="51011" y="733399"/>
              <a:ext cx="5103756" cy="886471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l-GR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Ορθογώνιο: Στρογγύλεμα γωνιών 4">
              <a:extLst>
                <a:ext uri="{FF2B5EF4-FFF2-40B4-BE49-F238E27FC236}">
                  <a16:creationId xmlns:a16="http://schemas.microsoft.com/office/drawing/2014/main" id="{C3F48A60-9842-A7ED-0605-892F68B5220C}"/>
                </a:ext>
              </a:extLst>
            </p:cNvPr>
            <p:cNvSpPr txBox="1"/>
            <p:nvPr/>
          </p:nvSpPr>
          <p:spPr>
            <a:xfrm>
              <a:off x="94293" y="776681"/>
              <a:ext cx="5017192" cy="7999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9136" tIns="199136" rIns="199136" bIns="199136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Τι προσφέρει στην πραγματικότητα το </a:t>
              </a:r>
              <a:r>
                <a:rPr lang="en-US" sz="28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Mediledger</a:t>
              </a:r>
              <a:r>
                <a:rPr lang="el-GR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;</a:t>
              </a:r>
              <a:r>
                <a:rPr lang="en-US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 (1)</a:t>
              </a:r>
              <a:endParaRPr lang="el-GR" sz="2800" b="1" kern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" name="Ομάδα 1">
            <a:extLst>
              <a:ext uri="{FF2B5EF4-FFF2-40B4-BE49-F238E27FC236}">
                <a16:creationId xmlns:a16="http://schemas.microsoft.com/office/drawing/2014/main" id="{B0AE6282-C16E-AE60-5B88-02EE8A286292}"/>
              </a:ext>
            </a:extLst>
          </p:cNvPr>
          <p:cNvGrpSpPr/>
          <p:nvPr/>
        </p:nvGrpSpPr>
        <p:grpSpPr>
          <a:xfrm>
            <a:off x="627241" y="2444783"/>
            <a:ext cx="10937518" cy="1153823"/>
            <a:chOff x="51011" y="733399"/>
            <a:chExt cx="5103756" cy="886471"/>
          </a:xfrm>
        </p:grpSpPr>
        <p:sp>
          <p:nvSpPr>
            <p:cNvPr id="3" name="Ορθογώνιο: Στρογγύλεμα γωνιών 2">
              <a:extLst>
                <a:ext uri="{FF2B5EF4-FFF2-40B4-BE49-F238E27FC236}">
                  <a16:creationId xmlns:a16="http://schemas.microsoft.com/office/drawing/2014/main" id="{B5667C5A-2D3F-1126-CC29-10D7A44AAD4C}"/>
                </a:ext>
              </a:extLst>
            </p:cNvPr>
            <p:cNvSpPr/>
            <p:nvPr/>
          </p:nvSpPr>
          <p:spPr>
            <a:xfrm>
              <a:off x="51011" y="733399"/>
              <a:ext cx="5103756" cy="886471"/>
            </a:xfrm>
            <a:prstGeom prst="roundRect">
              <a:avLst>
                <a:gd name="adj" fmla="val 16670"/>
              </a:avLst>
            </a:prstGeom>
            <a:solidFill>
              <a:schemeClr val="tx1">
                <a:lumMod val="6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l-GR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Ορθογώνιο: Στρογγύλεμα γωνιών 4">
              <a:extLst>
                <a:ext uri="{FF2B5EF4-FFF2-40B4-BE49-F238E27FC236}">
                  <a16:creationId xmlns:a16="http://schemas.microsoft.com/office/drawing/2014/main" id="{E8698D82-8C5F-3A24-A911-6B6BD9A40370}"/>
                </a:ext>
              </a:extLst>
            </p:cNvPr>
            <p:cNvSpPr txBox="1"/>
            <p:nvPr/>
          </p:nvSpPr>
          <p:spPr>
            <a:xfrm>
              <a:off x="94293" y="776681"/>
              <a:ext cx="5017192" cy="799907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9136" tIns="199136" rIns="199136" bIns="199136" numCol="1" spcCol="1270" anchor="ctr" anchorCtr="0">
              <a:noAutofit/>
            </a:bodyPr>
            <a:lstStyle/>
            <a:p>
              <a:pPr marL="0" lvl="0" indent="0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Παρέχει στους εμπορικούς εταίρους μια καθολική εικόνα των δεδομένων που σχετίζονται με τις συναλλαγές μεταξύ τους (π.χ. συμβάσεις, πελάτες, τιμολόγηση, προϊόντα)</a:t>
              </a:r>
              <a:endParaRPr lang="el-GR" sz="2400" b="1" kern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6A6E4D73-1B30-D295-0DA7-2594094C4130}"/>
              </a:ext>
            </a:extLst>
          </p:cNvPr>
          <p:cNvGrpSpPr/>
          <p:nvPr/>
        </p:nvGrpSpPr>
        <p:grpSpPr>
          <a:xfrm>
            <a:off x="729515" y="2106342"/>
            <a:ext cx="3090317" cy="417970"/>
            <a:chOff x="51011" y="733399"/>
            <a:chExt cx="5103756" cy="886471"/>
          </a:xfrm>
        </p:grpSpPr>
        <p:sp>
          <p:nvSpPr>
            <p:cNvPr id="13" name="Ορθογώνιο: Στρογγύλεμα γωνιών 12">
              <a:extLst>
                <a:ext uri="{FF2B5EF4-FFF2-40B4-BE49-F238E27FC236}">
                  <a16:creationId xmlns:a16="http://schemas.microsoft.com/office/drawing/2014/main" id="{9563700C-C1AE-C3D5-7AF2-C37195FA0D39}"/>
                </a:ext>
              </a:extLst>
            </p:cNvPr>
            <p:cNvSpPr/>
            <p:nvPr/>
          </p:nvSpPr>
          <p:spPr>
            <a:xfrm>
              <a:off x="51011" y="733399"/>
              <a:ext cx="5103756" cy="886471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l-GR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Ορθογώνιο: Στρογγύλεμα γωνιών 4">
              <a:extLst>
                <a:ext uri="{FF2B5EF4-FFF2-40B4-BE49-F238E27FC236}">
                  <a16:creationId xmlns:a16="http://schemas.microsoft.com/office/drawing/2014/main" id="{39F20917-802D-DEC1-53D8-73FFB525AEF0}"/>
                </a:ext>
              </a:extLst>
            </p:cNvPr>
            <p:cNvSpPr txBox="1"/>
            <p:nvPr/>
          </p:nvSpPr>
          <p:spPr>
            <a:xfrm>
              <a:off x="94293" y="776681"/>
              <a:ext cx="5017192" cy="7999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9136" tIns="199136" rIns="199136" bIns="199136" numCol="1" spcCol="1270" anchor="ctr" anchorCtr="0">
              <a:noAutofit/>
            </a:bodyPr>
            <a:lstStyle/>
            <a:p>
              <a:pPr marL="0" lvl="0" indent="0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2800" b="1" kern="1200" dirty="0">
                  <a:latin typeface="Calibri" panose="020F0502020204030204" pitchFamily="34" charset="0"/>
                  <a:cs typeface="Calibri" panose="020F0502020204030204" pitchFamily="34" charset="0"/>
                </a:rPr>
                <a:t>Προσανατολισμό</a:t>
              </a:r>
            </a:p>
          </p:txBody>
        </p:sp>
      </p:grpSp>
      <p:grpSp>
        <p:nvGrpSpPr>
          <p:cNvPr id="19" name="Ομάδα 18">
            <a:extLst>
              <a:ext uri="{FF2B5EF4-FFF2-40B4-BE49-F238E27FC236}">
                <a16:creationId xmlns:a16="http://schemas.microsoft.com/office/drawing/2014/main" id="{42B97491-9003-D186-144A-3F50F3652DE3}"/>
              </a:ext>
            </a:extLst>
          </p:cNvPr>
          <p:cNvGrpSpPr/>
          <p:nvPr/>
        </p:nvGrpSpPr>
        <p:grpSpPr>
          <a:xfrm>
            <a:off x="627241" y="4084069"/>
            <a:ext cx="10937518" cy="886138"/>
            <a:chOff x="51011" y="733399"/>
            <a:chExt cx="5103756" cy="886471"/>
          </a:xfrm>
        </p:grpSpPr>
        <p:sp>
          <p:nvSpPr>
            <p:cNvPr id="23" name="Ορθογώνιο: Στρογγύλεμα γωνιών 22">
              <a:extLst>
                <a:ext uri="{FF2B5EF4-FFF2-40B4-BE49-F238E27FC236}">
                  <a16:creationId xmlns:a16="http://schemas.microsoft.com/office/drawing/2014/main" id="{E87BB129-8C31-16FB-E6CA-665F27E652F4}"/>
                </a:ext>
              </a:extLst>
            </p:cNvPr>
            <p:cNvSpPr/>
            <p:nvPr/>
          </p:nvSpPr>
          <p:spPr>
            <a:xfrm>
              <a:off x="51011" y="733399"/>
              <a:ext cx="5103756" cy="886471"/>
            </a:xfrm>
            <a:prstGeom prst="roundRect">
              <a:avLst>
                <a:gd name="adj" fmla="val 16670"/>
              </a:avLst>
            </a:prstGeom>
            <a:solidFill>
              <a:schemeClr val="tx1">
                <a:lumMod val="6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l-GR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Ορθογώνιο: Στρογγύλεμα γωνιών 4">
              <a:extLst>
                <a:ext uri="{FF2B5EF4-FFF2-40B4-BE49-F238E27FC236}">
                  <a16:creationId xmlns:a16="http://schemas.microsoft.com/office/drawing/2014/main" id="{84D3CFED-6FAC-C6E9-D576-5D175F7CFE73}"/>
                </a:ext>
              </a:extLst>
            </p:cNvPr>
            <p:cNvSpPr txBox="1"/>
            <p:nvPr/>
          </p:nvSpPr>
          <p:spPr>
            <a:xfrm>
              <a:off x="94293" y="776681"/>
              <a:ext cx="5017192" cy="799907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9136" tIns="199136" rIns="199136" bIns="199136" numCol="1" spcCol="1270" anchor="ctr" anchorCtr="0">
              <a:noAutofit/>
            </a:bodyPr>
            <a:lstStyle/>
            <a:p>
              <a:pPr marL="0" lvl="0" indent="0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2400" b="1" kern="1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Το </a:t>
              </a:r>
              <a:r>
                <a:rPr lang="en-US" sz="2400" b="1" kern="1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blockchain </a:t>
              </a:r>
              <a:r>
                <a:rPr lang="el-GR" sz="2400" b="1" kern="1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δίκτυο επιβάλλει την ακρίβεια των συναλλαγών των εμπορικών εταίρων αυτόματα</a:t>
              </a:r>
            </a:p>
          </p:txBody>
        </p:sp>
      </p:grpSp>
      <p:grpSp>
        <p:nvGrpSpPr>
          <p:cNvPr id="27" name="Ομάδα 26">
            <a:extLst>
              <a:ext uri="{FF2B5EF4-FFF2-40B4-BE49-F238E27FC236}">
                <a16:creationId xmlns:a16="http://schemas.microsoft.com/office/drawing/2014/main" id="{D64ADCDD-40FB-763E-46FE-D4AA3D961EAC}"/>
              </a:ext>
            </a:extLst>
          </p:cNvPr>
          <p:cNvGrpSpPr/>
          <p:nvPr/>
        </p:nvGrpSpPr>
        <p:grpSpPr>
          <a:xfrm>
            <a:off x="729515" y="3745627"/>
            <a:ext cx="3090317" cy="417970"/>
            <a:chOff x="51011" y="733399"/>
            <a:chExt cx="5103756" cy="886471"/>
          </a:xfrm>
        </p:grpSpPr>
        <p:sp>
          <p:nvSpPr>
            <p:cNvPr id="29" name="Ορθογώνιο: Στρογγύλεμα γωνιών 28">
              <a:extLst>
                <a:ext uri="{FF2B5EF4-FFF2-40B4-BE49-F238E27FC236}">
                  <a16:creationId xmlns:a16="http://schemas.microsoft.com/office/drawing/2014/main" id="{326A460D-BCC4-447A-2E88-3DB2B2049CFD}"/>
                </a:ext>
              </a:extLst>
            </p:cNvPr>
            <p:cNvSpPr/>
            <p:nvPr/>
          </p:nvSpPr>
          <p:spPr>
            <a:xfrm>
              <a:off x="51011" y="733399"/>
              <a:ext cx="5103756" cy="886471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l-GR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1" name="Ορθογώνιο: Στρογγύλεμα γωνιών 4">
              <a:extLst>
                <a:ext uri="{FF2B5EF4-FFF2-40B4-BE49-F238E27FC236}">
                  <a16:creationId xmlns:a16="http://schemas.microsoft.com/office/drawing/2014/main" id="{3D92A273-7E0E-A935-4785-92AC58D6093D}"/>
                </a:ext>
              </a:extLst>
            </p:cNvPr>
            <p:cNvSpPr txBox="1"/>
            <p:nvPr/>
          </p:nvSpPr>
          <p:spPr>
            <a:xfrm>
              <a:off x="94293" y="776681"/>
              <a:ext cx="5017192" cy="7999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9136" tIns="199136" rIns="199136" bIns="199136" numCol="1" spcCol="1270" anchor="ctr" anchorCtr="0">
              <a:noAutofit/>
            </a:bodyPr>
            <a:lstStyle/>
            <a:p>
              <a:pPr marL="0" lvl="0" indent="0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2800" b="1" kern="1200" dirty="0">
                  <a:latin typeface="Calibri" panose="020F0502020204030204" pitchFamily="34" charset="0"/>
                  <a:cs typeface="Calibri" panose="020F0502020204030204" pitchFamily="34" charset="0"/>
                </a:rPr>
                <a:t>Αυθεντικότητα</a:t>
              </a:r>
            </a:p>
          </p:txBody>
        </p:sp>
      </p:grpSp>
      <p:grpSp>
        <p:nvGrpSpPr>
          <p:cNvPr id="33" name="Ομάδα 32">
            <a:extLst>
              <a:ext uri="{FF2B5EF4-FFF2-40B4-BE49-F238E27FC236}">
                <a16:creationId xmlns:a16="http://schemas.microsoft.com/office/drawing/2014/main" id="{E65AEFF7-B5D1-39AC-B4A5-E7C387BD7DF8}"/>
              </a:ext>
            </a:extLst>
          </p:cNvPr>
          <p:cNvGrpSpPr/>
          <p:nvPr/>
        </p:nvGrpSpPr>
        <p:grpSpPr>
          <a:xfrm>
            <a:off x="627241" y="5463177"/>
            <a:ext cx="10937518" cy="1093518"/>
            <a:chOff x="51011" y="733399"/>
            <a:chExt cx="5103756" cy="886471"/>
          </a:xfrm>
        </p:grpSpPr>
        <p:sp>
          <p:nvSpPr>
            <p:cNvPr id="35" name="Ορθογώνιο: Στρογγύλεμα γωνιών 34">
              <a:extLst>
                <a:ext uri="{FF2B5EF4-FFF2-40B4-BE49-F238E27FC236}">
                  <a16:creationId xmlns:a16="http://schemas.microsoft.com/office/drawing/2014/main" id="{F63960A7-B5B4-4285-45DF-510AED62107A}"/>
                </a:ext>
              </a:extLst>
            </p:cNvPr>
            <p:cNvSpPr/>
            <p:nvPr/>
          </p:nvSpPr>
          <p:spPr>
            <a:xfrm>
              <a:off x="51011" y="733399"/>
              <a:ext cx="5103756" cy="886471"/>
            </a:xfrm>
            <a:prstGeom prst="roundRect">
              <a:avLst>
                <a:gd name="adj" fmla="val 16670"/>
              </a:avLst>
            </a:prstGeom>
            <a:solidFill>
              <a:schemeClr val="tx1">
                <a:lumMod val="6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l-GR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7" name="Ορθογώνιο: Στρογγύλεμα γωνιών 4">
              <a:extLst>
                <a:ext uri="{FF2B5EF4-FFF2-40B4-BE49-F238E27FC236}">
                  <a16:creationId xmlns:a16="http://schemas.microsoft.com/office/drawing/2014/main" id="{4EBC5F75-7CD8-CAA2-DA0B-3C5E81B350AF}"/>
                </a:ext>
              </a:extLst>
            </p:cNvPr>
            <p:cNvSpPr txBox="1"/>
            <p:nvPr/>
          </p:nvSpPr>
          <p:spPr>
            <a:xfrm>
              <a:off x="94293" y="776681"/>
              <a:ext cx="5017192" cy="799907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9136" tIns="199136" rIns="199136" bIns="199136" numCol="1" spcCol="1270" anchor="ctr" anchorCtr="0">
              <a:noAutofit/>
            </a:bodyPr>
            <a:lstStyle/>
            <a:p>
              <a:pPr marL="0" lvl="0" indent="0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2400" b="1" kern="12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Οι συμμετέχοντες διατηρούν τον έλεγχο των προσωπικών τους δεδομένων, συμπεριλαμβανομένου του ποιοι εμπορικοί εταίροι λαμβάνουν ποιες ενημερώσεις μέσω του δικτύου.</a:t>
              </a:r>
            </a:p>
          </p:txBody>
        </p:sp>
      </p:grpSp>
      <p:grpSp>
        <p:nvGrpSpPr>
          <p:cNvPr id="38" name="Ομάδα 37">
            <a:extLst>
              <a:ext uri="{FF2B5EF4-FFF2-40B4-BE49-F238E27FC236}">
                <a16:creationId xmlns:a16="http://schemas.microsoft.com/office/drawing/2014/main" id="{1C076EE5-21A9-4C6F-BDD2-AEE87E33E27A}"/>
              </a:ext>
            </a:extLst>
          </p:cNvPr>
          <p:cNvGrpSpPr/>
          <p:nvPr/>
        </p:nvGrpSpPr>
        <p:grpSpPr>
          <a:xfrm>
            <a:off x="729515" y="5124736"/>
            <a:ext cx="3090317" cy="417970"/>
            <a:chOff x="51011" y="733399"/>
            <a:chExt cx="5103756" cy="886471"/>
          </a:xfrm>
        </p:grpSpPr>
        <p:sp>
          <p:nvSpPr>
            <p:cNvPr id="39" name="Ορθογώνιο: Στρογγύλεμα γωνιών 38">
              <a:extLst>
                <a:ext uri="{FF2B5EF4-FFF2-40B4-BE49-F238E27FC236}">
                  <a16:creationId xmlns:a16="http://schemas.microsoft.com/office/drawing/2014/main" id="{91656A11-65BB-ECA8-A3B2-394B456523D9}"/>
                </a:ext>
              </a:extLst>
            </p:cNvPr>
            <p:cNvSpPr/>
            <p:nvPr/>
          </p:nvSpPr>
          <p:spPr>
            <a:xfrm>
              <a:off x="51011" y="733399"/>
              <a:ext cx="5103756" cy="886471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l-GR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41" name="Ορθογώνιο: Στρογγύλεμα γωνιών 4">
              <a:extLst>
                <a:ext uri="{FF2B5EF4-FFF2-40B4-BE49-F238E27FC236}">
                  <a16:creationId xmlns:a16="http://schemas.microsoft.com/office/drawing/2014/main" id="{478119B2-21EC-6ADA-9EB7-23F838A4DA11}"/>
                </a:ext>
              </a:extLst>
            </p:cNvPr>
            <p:cNvSpPr txBox="1"/>
            <p:nvPr/>
          </p:nvSpPr>
          <p:spPr>
            <a:xfrm>
              <a:off x="94293" y="776681"/>
              <a:ext cx="5017192" cy="7999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9136" tIns="199136" rIns="199136" bIns="199136" numCol="1" spcCol="1270" anchor="ctr" anchorCtr="0">
              <a:noAutofit/>
            </a:bodyPr>
            <a:lstStyle/>
            <a:p>
              <a:pPr marL="0" lvl="0" indent="0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2800" b="1" kern="1200" dirty="0">
                  <a:latin typeface="Calibri" panose="020F0502020204030204" pitchFamily="34" charset="0"/>
                  <a:cs typeface="Calibri" panose="020F0502020204030204" pitchFamily="34" charset="0"/>
                </a:rPr>
                <a:t>Απόρρητο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1896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3" descr="Εικόνα που περιέχει κείμενο, γραμματοσειρά, λογότυπο, γραφικά&#10;&#10;Περιγραφή που δημιουργήθηκε αυτόματα">
            <a:extLst>
              <a:ext uri="{FF2B5EF4-FFF2-40B4-BE49-F238E27FC236}">
                <a16:creationId xmlns:a16="http://schemas.microsoft.com/office/drawing/2014/main" id="{F00AFCAB-5348-EB0C-9F4A-EF6CE3AEEC1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018" y="91102"/>
            <a:ext cx="1325563" cy="1325563"/>
          </a:xfrm>
          <a:prstGeom prst="rect">
            <a:avLst/>
          </a:prstGeom>
          <a:ln>
            <a:noFill/>
          </a:ln>
        </p:spPr>
      </p:pic>
      <p:grpSp>
        <p:nvGrpSpPr>
          <p:cNvPr id="5" name="Ομάδα 4">
            <a:extLst>
              <a:ext uri="{FF2B5EF4-FFF2-40B4-BE49-F238E27FC236}">
                <a16:creationId xmlns:a16="http://schemas.microsoft.com/office/drawing/2014/main" id="{2622A744-1032-4072-5C4B-77BEE9CC84A2}"/>
              </a:ext>
            </a:extLst>
          </p:cNvPr>
          <p:cNvGrpSpPr/>
          <p:nvPr/>
        </p:nvGrpSpPr>
        <p:grpSpPr>
          <a:xfrm>
            <a:off x="684212" y="301305"/>
            <a:ext cx="4094265" cy="810801"/>
            <a:chOff x="684212" y="301305"/>
            <a:chExt cx="4094265" cy="810801"/>
          </a:xfrm>
        </p:grpSpPr>
        <p:sp>
          <p:nvSpPr>
            <p:cNvPr id="6" name="Ορθογώνιο: Στρογγύλεμα γωνιών 5">
              <a:extLst>
                <a:ext uri="{FF2B5EF4-FFF2-40B4-BE49-F238E27FC236}">
                  <a16:creationId xmlns:a16="http://schemas.microsoft.com/office/drawing/2014/main" id="{FCB7E899-24ED-0724-782C-BAE41838CC00}"/>
                </a:ext>
              </a:extLst>
            </p:cNvPr>
            <p:cNvSpPr/>
            <p:nvPr/>
          </p:nvSpPr>
          <p:spPr>
            <a:xfrm>
              <a:off x="684212" y="301305"/>
              <a:ext cx="4094265" cy="810801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/>
            <a:lstStyle/>
            <a:p>
              <a:endParaRPr lang="el-GR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7" name="Γραφικό 6">
              <a:extLst>
                <a:ext uri="{FF2B5EF4-FFF2-40B4-BE49-F238E27FC236}">
                  <a16:creationId xmlns:a16="http://schemas.microsoft.com/office/drawing/2014/main" id="{C1A219BD-C69C-D690-89EF-7A77B1AD6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74626" y="348031"/>
              <a:ext cx="3538382" cy="696632"/>
            </a:xfrm>
            <a:prstGeom prst="rect">
              <a:avLst/>
            </a:prstGeom>
          </p:spPr>
        </p:pic>
      </p:grpSp>
      <p:grpSp>
        <p:nvGrpSpPr>
          <p:cNvPr id="10" name="Ομάδα 9">
            <a:extLst>
              <a:ext uri="{FF2B5EF4-FFF2-40B4-BE49-F238E27FC236}">
                <a16:creationId xmlns:a16="http://schemas.microsoft.com/office/drawing/2014/main" id="{E3561C3F-1754-5953-E5A6-ED08EFE280E2}"/>
              </a:ext>
            </a:extLst>
          </p:cNvPr>
          <p:cNvGrpSpPr/>
          <p:nvPr/>
        </p:nvGrpSpPr>
        <p:grpSpPr>
          <a:xfrm>
            <a:off x="684212" y="1463391"/>
            <a:ext cx="10790033" cy="498144"/>
            <a:chOff x="51011" y="733399"/>
            <a:chExt cx="5103756" cy="886471"/>
          </a:xfrm>
        </p:grpSpPr>
        <p:sp>
          <p:nvSpPr>
            <p:cNvPr id="11" name="Ορθογώνιο: Στρογγύλεμα γωνιών 10">
              <a:extLst>
                <a:ext uri="{FF2B5EF4-FFF2-40B4-BE49-F238E27FC236}">
                  <a16:creationId xmlns:a16="http://schemas.microsoft.com/office/drawing/2014/main" id="{BBAA1A9B-2678-FF7A-D3C5-99FF61657B5A}"/>
                </a:ext>
              </a:extLst>
            </p:cNvPr>
            <p:cNvSpPr/>
            <p:nvPr/>
          </p:nvSpPr>
          <p:spPr>
            <a:xfrm>
              <a:off x="51011" y="733399"/>
              <a:ext cx="5103756" cy="886471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l-GR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Ορθογώνιο: Στρογγύλεμα γωνιών 4">
              <a:extLst>
                <a:ext uri="{FF2B5EF4-FFF2-40B4-BE49-F238E27FC236}">
                  <a16:creationId xmlns:a16="http://schemas.microsoft.com/office/drawing/2014/main" id="{C3F48A60-9842-A7ED-0605-892F68B5220C}"/>
                </a:ext>
              </a:extLst>
            </p:cNvPr>
            <p:cNvSpPr txBox="1"/>
            <p:nvPr/>
          </p:nvSpPr>
          <p:spPr>
            <a:xfrm>
              <a:off x="94293" y="776681"/>
              <a:ext cx="5017192" cy="7999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9136" tIns="199136" rIns="199136" bIns="199136" numCol="1" spcCol="1270" anchor="ctr" anchorCtr="0">
              <a:noAutofit/>
            </a:bodyPr>
            <a:lstStyle/>
            <a:p>
              <a:pPr marL="0" lvl="0" indent="0" algn="ct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Τι προσφέρει στην πραγματικότητα το </a:t>
              </a:r>
              <a:r>
                <a:rPr lang="en-US" sz="2800" b="1" dirty="0" err="1">
                  <a:latin typeface="Calibri" panose="020F0502020204030204" pitchFamily="34" charset="0"/>
                  <a:cs typeface="Calibri" panose="020F0502020204030204" pitchFamily="34" charset="0"/>
                </a:rPr>
                <a:t>Mediledger</a:t>
              </a:r>
              <a:r>
                <a:rPr lang="el-GR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;</a:t>
              </a:r>
              <a:r>
                <a:rPr lang="en-US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 (2)</a:t>
              </a:r>
              <a:endParaRPr lang="el-GR" sz="2800" b="1" kern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" name="Ομάδα 1">
            <a:extLst>
              <a:ext uri="{FF2B5EF4-FFF2-40B4-BE49-F238E27FC236}">
                <a16:creationId xmlns:a16="http://schemas.microsoft.com/office/drawing/2014/main" id="{B0AE6282-C16E-AE60-5B88-02EE8A286292}"/>
              </a:ext>
            </a:extLst>
          </p:cNvPr>
          <p:cNvGrpSpPr/>
          <p:nvPr/>
        </p:nvGrpSpPr>
        <p:grpSpPr>
          <a:xfrm>
            <a:off x="627241" y="2444783"/>
            <a:ext cx="10937518" cy="4111912"/>
            <a:chOff x="51011" y="733399"/>
            <a:chExt cx="5103756" cy="886471"/>
          </a:xfrm>
        </p:grpSpPr>
        <p:sp>
          <p:nvSpPr>
            <p:cNvPr id="3" name="Ορθογώνιο: Στρογγύλεμα γωνιών 2">
              <a:extLst>
                <a:ext uri="{FF2B5EF4-FFF2-40B4-BE49-F238E27FC236}">
                  <a16:creationId xmlns:a16="http://schemas.microsoft.com/office/drawing/2014/main" id="{B5667C5A-2D3F-1126-CC29-10D7A44AAD4C}"/>
                </a:ext>
              </a:extLst>
            </p:cNvPr>
            <p:cNvSpPr/>
            <p:nvPr/>
          </p:nvSpPr>
          <p:spPr>
            <a:xfrm>
              <a:off x="51011" y="733399"/>
              <a:ext cx="5103756" cy="886471"/>
            </a:xfrm>
            <a:prstGeom prst="roundRect">
              <a:avLst>
                <a:gd name="adj" fmla="val 16670"/>
              </a:avLst>
            </a:prstGeom>
            <a:solidFill>
              <a:schemeClr val="tx1">
                <a:lumMod val="65000"/>
              </a:schemeClr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l-GR" sz="160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8" name="Ορθογώνιο: Στρογγύλεμα γωνιών 4">
              <a:extLst>
                <a:ext uri="{FF2B5EF4-FFF2-40B4-BE49-F238E27FC236}">
                  <a16:creationId xmlns:a16="http://schemas.microsoft.com/office/drawing/2014/main" id="{E8698D82-8C5F-3A24-A911-6B6BD9A40370}"/>
                </a:ext>
              </a:extLst>
            </p:cNvPr>
            <p:cNvSpPr txBox="1"/>
            <p:nvPr/>
          </p:nvSpPr>
          <p:spPr>
            <a:xfrm>
              <a:off x="94293" y="776681"/>
              <a:ext cx="5017192" cy="799907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9136" tIns="199136" rIns="199136" bIns="199136" numCol="1" spcCol="1270" anchor="t" anchorCtr="0">
              <a:noAutofit/>
            </a:bodyPr>
            <a:lstStyle/>
            <a:p>
              <a:pPr marL="0" lvl="0" indent="0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Τα δεδομένα και οι συναλλαγές διαμοιράζονται μέσω του δικτύου απευθείας μεταξύ των εμπορικών εταίρων, χωρίς να παρεμβάλλεται κάποια τρίτη οντότητα.</a:t>
              </a:r>
              <a:endParaRPr lang="el-GR" sz="2400" b="1" kern="12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9" name="Ομάδα 8">
            <a:extLst>
              <a:ext uri="{FF2B5EF4-FFF2-40B4-BE49-F238E27FC236}">
                <a16:creationId xmlns:a16="http://schemas.microsoft.com/office/drawing/2014/main" id="{6A6E4D73-1B30-D295-0DA7-2594094C4130}"/>
              </a:ext>
            </a:extLst>
          </p:cNvPr>
          <p:cNvGrpSpPr/>
          <p:nvPr/>
        </p:nvGrpSpPr>
        <p:grpSpPr>
          <a:xfrm>
            <a:off x="729515" y="2342316"/>
            <a:ext cx="3090317" cy="417970"/>
            <a:chOff x="51011" y="733399"/>
            <a:chExt cx="5103756" cy="886471"/>
          </a:xfrm>
        </p:grpSpPr>
        <p:sp>
          <p:nvSpPr>
            <p:cNvPr id="13" name="Ορθογώνιο: Στρογγύλεμα γωνιών 12">
              <a:extLst>
                <a:ext uri="{FF2B5EF4-FFF2-40B4-BE49-F238E27FC236}">
                  <a16:creationId xmlns:a16="http://schemas.microsoft.com/office/drawing/2014/main" id="{9563700C-C1AE-C3D5-7AF2-C37195FA0D39}"/>
                </a:ext>
              </a:extLst>
            </p:cNvPr>
            <p:cNvSpPr/>
            <p:nvPr/>
          </p:nvSpPr>
          <p:spPr>
            <a:xfrm>
              <a:off x="51011" y="733399"/>
              <a:ext cx="5103756" cy="886471"/>
            </a:xfrm>
            <a:prstGeom prst="roundRect">
              <a:avLst>
                <a:gd name="adj" fmla="val 1667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l-GR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Ορθογώνιο: Στρογγύλεμα γωνιών 4">
              <a:extLst>
                <a:ext uri="{FF2B5EF4-FFF2-40B4-BE49-F238E27FC236}">
                  <a16:creationId xmlns:a16="http://schemas.microsoft.com/office/drawing/2014/main" id="{39F20917-802D-DEC1-53D8-73FFB525AEF0}"/>
                </a:ext>
              </a:extLst>
            </p:cNvPr>
            <p:cNvSpPr txBox="1"/>
            <p:nvPr/>
          </p:nvSpPr>
          <p:spPr>
            <a:xfrm>
              <a:off x="94293" y="776680"/>
              <a:ext cx="5017193" cy="7999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99136" tIns="199136" rIns="199136" bIns="199136" numCol="1" spcCol="1270" anchor="ctr" anchorCtr="0">
              <a:noAutofit/>
            </a:bodyPr>
            <a:lstStyle/>
            <a:p>
              <a:pPr marL="0" lvl="0" indent="0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l-GR" sz="2800" b="1" dirty="0">
                  <a:latin typeface="Calibri" panose="020F0502020204030204" pitchFamily="34" charset="0"/>
                  <a:cs typeface="Calibri" panose="020F0502020204030204" pitchFamily="34" charset="0"/>
                </a:rPr>
                <a:t>Αποκέντρωση</a:t>
              </a:r>
              <a:endParaRPr lang="el-GR" sz="2800" b="1" kern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pic>
        <p:nvPicPr>
          <p:cNvPr id="18" name="Εικόνα 17" descr="Εικόνα που περιέχει καλώδιο, μπλε, βύσμα/πώμα&#10;&#10;Περιγραφή που δημιουργήθηκε αυτόματα">
            <a:extLst>
              <a:ext uri="{FF2B5EF4-FFF2-40B4-BE49-F238E27FC236}">
                <a16:creationId xmlns:a16="http://schemas.microsoft.com/office/drawing/2014/main" id="{E36BC6F3-41C6-BEE7-8719-3CF4487763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673" y="3650011"/>
            <a:ext cx="4831109" cy="263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200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Κομμάτι">
  <a:themeElements>
    <a:clrScheme name="Κομμάτι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Κομμάτι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Κομμάτι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1459</TotalTime>
  <Words>679</Words>
  <Application>Microsoft Office PowerPoint</Application>
  <PresentationFormat>Ευρεία οθόνη</PresentationFormat>
  <Paragraphs>124</Paragraphs>
  <Slides>15</Slides>
  <Notes>1</Notes>
  <HiddenSlides>0</HiddenSlides>
  <MMClips>2</MMClips>
  <ScaleCrop>false</ScaleCrop>
  <HeadingPairs>
    <vt:vector size="6" baseType="variant">
      <vt:variant>
        <vt:lpstr>Γραμματοσειρές που χρησιμοποιούνται</vt:lpstr>
      </vt:variant>
      <vt:variant>
        <vt:i4>5</vt:i4>
      </vt:variant>
      <vt:variant>
        <vt:lpstr>Θέμα</vt:lpstr>
      </vt:variant>
      <vt:variant>
        <vt:i4>1</vt:i4>
      </vt:variant>
      <vt:variant>
        <vt:lpstr>Τίτλοι διαφανειών</vt:lpstr>
      </vt:variant>
      <vt:variant>
        <vt:i4>15</vt:i4>
      </vt:variant>
    </vt:vector>
  </HeadingPairs>
  <TitlesOfParts>
    <vt:vector size="21" baseType="lpstr">
      <vt:lpstr>Calibri</vt:lpstr>
      <vt:lpstr>Century Gothic</vt:lpstr>
      <vt:lpstr>Tahoma</vt:lpstr>
      <vt:lpstr>Wingdings</vt:lpstr>
      <vt:lpstr>Wingdings 3</vt:lpstr>
      <vt:lpstr>Κομμάτι</vt:lpstr>
      <vt:lpstr>BLOCKCHAIN ΣΤΟΝ  ΤΟΜΕΑ ΤΗΣ ΥΓΕΙΑΣ</vt:lpstr>
      <vt:lpstr>Τι είναι η τεχνολογία Blockchain;</vt:lpstr>
      <vt:lpstr>Παρουσίαση του PowerPoint</vt:lpstr>
      <vt:lpstr>Εφαρμογές Blockchain</vt:lpstr>
      <vt:lpstr>Chronicled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  <vt:lpstr>Παρουσίαση του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Παρουσίαση του PowerPoint</dc:title>
  <dc:creator>Errikos</dc:creator>
  <cp:lastModifiedBy>Errikos M</cp:lastModifiedBy>
  <cp:revision>239</cp:revision>
  <dcterms:created xsi:type="dcterms:W3CDTF">2023-10-10T15:02:40Z</dcterms:created>
  <dcterms:modified xsi:type="dcterms:W3CDTF">2023-12-13T13:49:56Z</dcterms:modified>
</cp:coreProperties>
</file>